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90" r:id="rId2"/>
    <p:sldId id="425" r:id="rId3"/>
    <p:sldId id="426" r:id="rId4"/>
    <p:sldId id="427" r:id="rId5"/>
    <p:sldId id="428" r:id="rId6"/>
    <p:sldId id="429" r:id="rId7"/>
    <p:sldId id="430" r:id="rId8"/>
    <p:sldId id="431" r:id="rId9"/>
    <p:sldId id="404" r:id="rId10"/>
    <p:sldId id="395" r:id="rId11"/>
    <p:sldId id="396" r:id="rId12"/>
    <p:sldId id="397" r:id="rId13"/>
    <p:sldId id="401" r:id="rId14"/>
    <p:sldId id="388" r:id="rId15"/>
    <p:sldId id="380" r:id="rId16"/>
    <p:sldId id="390" r:id="rId17"/>
    <p:sldId id="403" r:id="rId18"/>
    <p:sldId id="405" r:id="rId19"/>
    <p:sldId id="356" r:id="rId20"/>
    <p:sldId id="355" r:id="rId21"/>
    <p:sldId id="357" r:id="rId22"/>
    <p:sldId id="358" r:id="rId23"/>
    <p:sldId id="360" r:id="rId24"/>
    <p:sldId id="410" r:id="rId25"/>
    <p:sldId id="361" r:id="rId26"/>
    <p:sldId id="411" r:id="rId27"/>
    <p:sldId id="412" r:id="rId28"/>
    <p:sldId id="413" r:id="rId29"/>
    <p:sldId id="414" r:id="rId30"/>
    <p:sldId id="415" r:id="rId31"/>
    <p:sldId id="416" r:id="rId32"/>
    <p:sldId id="376" r:id="rId33"/>
    <p:sldId id="417" r:id="rId34"/>
    <p:sldId id="418" r:id="rId35"/>
    <p:sldId id="367" r:id="rId36"/>
    <p:sldId id="305" r:id="rId37"/>
    <p:sldId id="373" r:id="rId38"/>
    <p:sldId id="419" r:id="rId39"/>
    <p:sldId id="420" r:id="rId40"/>
    <p:sldId id="421" r:id="rId41"/>
    <p:sldId id="423" r:id="rId42"/>
    <p:sldId id="424" r:id="rId4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E08C"/>
    <a:srgbClr val="66FF66"/>
    <a:srgbClr val="3366FF"/>
    <a:srgbClr val="080808"/>
    <a:srgbClr val="0033CC"/>
    <a:srgbClr val="0066FF"/>
    <a:srgbClr val="0000FF"/>
    <a:srgbClr val="3333FF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2" autoAdjust="0"/>
    <p:restoredTop sz="93010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283783783783869"/>
          <c:y val="2.8571428571428612E-2"/>
          <c:w val="0.61824324324324365"/>
          <c:h val="0.680519480519483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Daten!$B$23</c:f>
              <c:strCache>
                <c:ptCount val="1"/>
                <c:pt idx="0">
                  <c:v>ohne Hilfen</c:v>
                </c:pt>
              </c:strCache>
            </c:strRef>
          </c:tx>
          <c:spPr>
            <a:solidFill>
              <a:srgbClr val="CCCCFF"/>
            </a:solidFill>
            <a:ln w="1832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Daten!$B$24:$B$28</c:f>
              <c:numCache>
                <c:formatCode>General</c:formatCode>
                <c:ptCount val="5"/>
                <c:pt idx="0">
                  <c:v>1.9666666666666672</c:v>
                </c:pt>
                <c:pt idx="1">
                  <c:v>1.7333333333333341</c:v>
                </c:pt>
                <c:pt idx="2">
                  <c:v>2.9666666666666668</c:v>
                </c:pt>
                <c:pt idx="3">
                  <c:v>0.9</c:v>
                </c:pt>
                <c:pt idx="4">
                  <c:v>2.0666666666666669</c:v>
                </c:pt>
              </c:numCache>
            </c:numRef>
          </c:val>
        </c:ser>
        <c:ser>
          <c:idx val="1"/>
          <c:order val="1"/>
          <c:tx>
            <c:strRef>
              <c:f>Daten!$C$23</c:f>
              <c:strCache>
                <c:ptCount val="1"/>
                <c:pt idx="0">
                  <c:v>mit Hilfen</c:v>
                </c:pt>
              </c:strCache>
            </c:strRef>
          </c:tx>
          <c:spPr>
            <a:solidFill>
              <a:srgbClr val="333399"/>
            </a:solidFill>
            <a:ln w="1832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Daten!$A$24:$A$28</c:f>
              <c:strCache>
                <c:ptCount val="5"/>
                <c:pt idx="0">
                  <c:v>Lernmaterial hilfreich</c:v>
                </c:pt>
                <c:pt idx="1">
                  <c:v>Vorwissen hilfreich</c:v>
                </c:pt>
                <c:pt idx="2">
                  <c:v>Anstrengung</c:v>
                </c:pt>
                <c:pt idx="3">
                  <c:v>Aufgabenschwierigkeit</c:v>
                </c:pt>
                <c:pt idx="4">
                  <c:v>Aufgabenlösung</c:v>
                </c:pt>
              </c:strCache>
            </c:strRef>
          </c:cat>
          <c:val>
            <c:numRef>
              <c:f>Daten!$C$24:$C$28</c:f>
              <c:numCache>
                <c:formatCode>General</c:formatCode>
                <c:ptCount val="5"/>
                <c:pt idx="0">
                  <c:v>3.0714285714285707</c:v>
                </c:pt>
                <c:pt idx="1">
                  <c:v>2.6071428571428612</c:v>
                </c:pt>
                <c:pt idx="2">
                  <c:v>2.7857142857142856</c:v>
                </c:pt>
                <c:pt idx="3">
                  <c:v>1.5</c:v>
                </c:pt>
                <c:pt idx="4">
                  <c:v>2.7142857142857144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540624"/>
        <c:axId val="115541408"/>
      </c:barChart>
      <c:catAx>
        <c:axId val="115540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5541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5541408"/>
        <c:scaling>
          <c:orientation val="minMax"/>
          <c:max val="4"/>
          <c:min val="0"/>
        </c:scaling>
        <c:delete val="0"/>
        <c:axPos val="b"/>
        <c:majorGridlines>
          <c:spPr>
            <a:ln w="458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58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71" b="0" i="0" u="none" strike="noStrike" baseline="0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115540624"/>
        <c:crosses val="autoZero"/>
        <c:crossBetween val="between"/>
        <c:majorUnit val="1"/>
      </c:valAx>
      <c:spPr>
        <a:solidFill>
          <a:srgbClr val="C0C0C0"/>
        </a:solidFill>
        <a:ln w="18327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932432432432629"/>
          <c:y val="0.77402597402597484"/>
          <c:w val="0.14189189189189275"/>
          <c:h val="0.11168831168831166"/>
        </c:manualLayout>
      </c:layout>
      <c:overlay val="0"/>
      <c:spPr>
        <a:solidFill>
          <a:srgbClr val="FFFFFF"/>
        </a:solidFill>
        <a:ln w="4582">
          <a:solidFill>
            <a:srgbClr val="000000"/>
          </a:solidFill>
          <a:prstDash val="solid"/>
        </a:ln>
      </c:spPr>
      <c:txPr>
        <a:bodyPr/>
        <a:lstStyle/>
        <a:p>
          <a:pPr>
            <a:defRPr sz="12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52B454-6058-463C-8EBF-859C057449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281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8D27494-1427-4BD3-B40A-1AEACBF7E4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822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3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D27494-1427-4BD3-B40A-1AEACBF7E4BB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0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617F28-8EE0-446C-85CE-04235A5F5EF0}" type="slidenum">
              <a:rPr lang="de-DE"/>
              <a:pPr/>
              <a:t>42</a:t>
            </a:fld>
            <a:endParaRPr lang="de-DE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Aufgabenlösung: „Wir haben die Aufgabe vollständig/gar nicht gelöst“</a:t>
            </a:r>
          </a:p>
          <a:p>
            <a:r>
              <a:rPr lang="de-DE"/>
              <a:t>Schwierigkeit: „Ich fand, die Aufgabe war leicht zu bearbeiten“</a:t>
            </a:r>
          </a:p>
          <a:p>
            <a:r>
              <a:rPr lang="de-DE"/>
              <a:t>Hilfen: „Das Lernmaterial war für mich sehr hilfreich/gar nicht hilfreich“</a:t>
            </a:r>
          </a:p>
          <a:p>
            <a:r>
              <a:rPr lang="de-DE"/>
              <a:t>Vorwissen: „Für das Lösen der Aufgabe hat mir mein Vorwissen sehr/gar nicht geholfen“</a:t>
            </a:r>
          </a:p>
        </p:txBody>
      </p:sp>
    </p:spTree>
    <p:extLst>
      <p:ext uri="{BB962C8B-B14F-4D97-AF65-F5344CB8AC3E}">
        <p14:creationId xmlns:p14="http://schemas.microsoft.com/office/powerpoint/2010/main" val="3564407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FA337-D264-4F0C-806C-EF999E0324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9688E-C9EC-44AC-93DF-A756B90461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1723E-8ACD-42A6-852F-CE3E015F3AA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CF67F-376F-45AA-B64E-93A8639818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B7D8-E337-4AA9-8184-5310FE60DB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F6C1-8778-4762-A56B-E0C5133277B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E5F9-54BE-437D-8D94-9D1FFEAC3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F96C-BE92-4A1D-AD48-E91CC95523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62252-D5A2-4D6E-B2FB-D16B409B79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AEF8C-F2AE-43D9-B7D4-447411F28AF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053D7-6B85-4333-9C1A-BC6B7D1A6A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08337-384E-42DF-8BB1-1A1CF8726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847F63-BE70-4045-BCE8-7DA3162319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fade thruBlk="1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aten\BLK-allgemein\CD\SINUS_CD\DATA\pertischale_1.avi" TargetMode="External"/><Relationship Id="rId1" Type="http://schemas.microsoft.com/office/2007/relationships/media" Target="file:///C:\Daten\BLK-allgemein\CD\SINUS_CD\DATA\pertischale_1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uteunterrichtspraxis-nw.org/Alu_LuftQR/ant5_5631.html" TargetMode="External"/><Relationship Id="rId4" Type="http://schemas.openxmlformats.org/officeDocument/2006/relationships/hyperlink" Target="http://www.guteunterrichtspraxis-nw.org/Alu_LuftQR/ant1_1843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neu\Desktop\GDCH%20Kiel\Alu_Luft_Hilfen\zelle.gi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file:///C:\DipolWasserQR\ant1_1843.htm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Kompetenzorientiert und differenzierend: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Aufgaben </a:t>
            </a: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mit</a:t>
            </a:r>
            <a:b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gestuften Hilfen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478904"/>
          </a:xfrm>
        </p:spPr>
        <p:txBody>
          <a:bodyPr/>
          <a:lstStyle/>
          <a:p>
            <a:r>
              <a:rPr lang="de-DE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Lutz </a:t>
            </a:r>
            <a:r>
              <a:rPr lang="de-DE" sz="2800" dirty="0" err="1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Stäudel</a:t>
            </a:r>
            <a:r>
              <a:rPr lang="de-DE" sz="28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Leipzig</a:t>
            </a:r>
          </a:p>
        </p:txBody>
      </p:sp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Veränderung des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im Aufgabenstamm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764736" y="2019612"/>
            <a:ext cx="7695696" cy="30675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Statt die Aufgabenstellung direkt zu verändern kann man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auch den </a:t>
            </a:r>
            <a:r>
              <a:rPr lang="de-DE" sz="20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Aufgabenstamm variieren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Hinzufügen bzw. Weglassen lösungsrelevanter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Ergänzung mit Abbildungen, Skizzen, Tabellen</a:t>
            </a:r>
          </a:p>
          <a:p>
            <a:pPr>
              <a:lnSpc>
                <a:spcPts val="2600"/>
              </a:lnSpc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durch mehr oder weniger komplexe sprachliche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Formulierung (ggf. muss der Schüler erst die relevanten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Informationen identifizieren)</a:t>
            </a:r>
            <a:endParaRPr lang="de-DE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683569" y="162880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83568" y="2638653"/>
            <a:ext cx="2952328" cy="3144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ohne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gegenüberliegenden Seiten je etwas festes Kochsalz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499992" y="1445483"/>
            <a:ext cx="3672408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„Stamm“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Beobachtungen ausgehend eine Vorhersage für folgenden Versuch machen: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25760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Auflösen des gleichen Anspruchsniveaus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</a:t>
            </a:r>
            <a:r>
              <a:rPr lang="de-DE" sz="24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Variation des Aufgabenstamms </a:t>
            </a:r>
            <a:endParaRPr lang="de-DE" sz="40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539552" y="1340768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18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220072" y="4005064"/>
            <a:ext cx="367240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 Petrischale mit Wasser werden an den gegenüberliegen-den Seiten je etwas festes Koch-salz und etwas festes Silbernitrat gegeben.</a:t>
            </a:r>
          </a:p>
          <a:p>
            <a:pPr marL="6350" indent="-6350">
              <a:lnSpc>
                <a:spcPts val="2000"/>
              </a:lnSpc>
              <a:spcAft>
                <a:spcPts val="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 wird eurer Meinung nach zuerst eine Reaktion stattfinden?</a:t>
            </a:r>
          </a:p>
        </p:txBody>
      </p:sp>
      <p:pic>
        <p:nvPicPr>
          <p:cNvPr id="8" name="Grafik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8863" y="1268760"/>
            <a:ext cx="2823577" cy="266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539552" y="2060848"/>
            <a:ext cx="4536504" cy="4503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erweitertem „Stamm“ und visuellem Anker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habt in der letzten Stunde beobachten können, wie sich verschiedene Salze in Wasser lösen.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Wenn man einen Kochsalzkristall in Wasser legt, dann kann man sehen, wie sich ausgehend vom Feststoff Schlieren bilden.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Löst man ein Körnchen </a:t>
            </a:r>
            <a:r>
              <a:rPr lang="de-DE" sz="16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Kaliumperman-ganat</a:t>
            </a: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Wasser, dann sieht man, wie sich die lilagefärbte Zone immer weiter ausdehnt.</a:t>
            </a:r>
          </a:p>
          <a:p>
            <a:pPr marL="6350">
              <a:lnSpc>
                <a:spcPts val="2000"/>
              </a:lnSpc>
              <a:spcAft>
                <a:spcPts val="600"/>
              </a:spcAft>
            </a:pPr>
            <a:r>
              <a:rPr lang="de-DE" sz="16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Ihr sollt von diesen Beobachtungen ausgehend eine Vorhersage für folgenden Versuch machen: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9776"/>
            <a:ext cx="7198568" cy="1215008"/>
          </a:xfr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de-DE" sz="32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Reaktionen in der Petrischale</a:t>
            </a:r>
            <a:endParaRPr lang="de-DE" sz="48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ertischale_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03648" y="1412776"/>
            <a:ext cx="6240693" cy="468052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63688" y="598488"/>
            <a:ext cx="6999312" cy="99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„Lernen sichtbar machen“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Bef>
                <a:spcPct val="10000"/>
              </a:spcBef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John </a:t>
            </a:r>
            <a:r>
              <a:rPr 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Hattie </a:t>
            </a:r>
            <a:r>
              <a:rPr lang="de-DE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2009, deutsch: 2014)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Bild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1872208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851920" y="2601629"/>
            <a:ext cx="4824536" cy="313162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3000"/>
              </a:lnSpc>
              <a:spcBef>
                <a:spcPct val="25000"/>
              </a:spcBef>
              <a:tabLst>
                <a:tab pos="2063750" algn="l"/>
              </a:tabLst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 = Maß für die Effektstärke </a:t>
            </a:r>
            <a:endParaRPr lang="de-DE" sz="1800" dirty="0" smtClean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&lt; 0: 	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negativer Effekt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0 &lt; d &lt; .20: 	kein bzw. zu 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vernach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-	</a:t>
            </a:r>
            <a:r>
              <a:rPr lang="de-DE" sz="1800" dirty="0" err="1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lässigender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 </a:t>
            </a: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Effekt 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.20 &lt; d &lt; .40: 	kleiner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.40 &lt; d &lt; .60: 	moderater Effekt</a:t>
            </a:r>
          </a:p>
          <a:p>
            <a:pPr marL="457200" indent="-457200">
              <a:lnSpc>
                <a:spcPts val="3000"/>
              </a:lnSpc>
              <a:spcBef>
                <a:spcPct val="25000"/>
              </a:spcBef>
              <a:buFont typeface="Wingdings" pitchFamily="-65" charset="2"/>
              <a:buChar char="§"/>
              <a:tabLst>
                <a:tab pos="2063750" algn="l"/>
              </a:tabLst>
            </a:pPr>
            <a:r>
              <a:rPr lang="de-DE" sz="1800" dirty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d &gt;. 60: 	</a:t>
            </a: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  <a:latin typeface="Linotype Syntax Com Regular" pitchFamily="-65" charset="0"/>
                <a:ea typeface="Arial" pitchFamily="-65" charset="0"/>
                <a:cs typeface="Arial" pitchFamily="-65" charset="0"/>
              </a:rPr>
              <a:t>großer Effekt</a:t>
            </a:r>
            <a:endParaRPr lang="de-DE" sz="1800" dirty="0">
              <a:solidFill>
                <a:schemeClr val="tx2">
                  <a:lumMod val="75000"/>
                </a:schemeClr>
              </a:solidFill>
              <a:latin typeface="Linotype Syntax Com Regular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4067944" y="2045112"/>
            <a:ext cx="338437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51520" y="5517232"/>
            <a:ext cx="17155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800 Metanalysen</a:t>
            </a:r>
            <a:b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50.000 Studien</a:t>
            </a:r>
          </a:p>
          <a:p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250 </a:t>
            </a:r>
            <a:r>
              <a:rPr lang="de-DE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Mio</a:t>
            </a:r>
            <a:r>
              <a:rPr lang="de-DE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Schüler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15" y="2994381"/>
            <a:ext cx="1692249" cy="2450843"/>
          </a:xfrm>
          <a:prstGeom prst="rect">
            <a:avLst/>
          </a:prstGeom>
        </p:spPr>
      </p:pic>
      <p:sp>
        <p:nvSpPr>
          <p:cNvPr id="12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43608" y="6453336"/>
            <a:ext cx="6984776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2339752" y="764704"/>
            <a:ext cx="518457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sz="3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ist lernwirksam?</a:t>
            </a:r>
            <a:endParaRPr kumimoji="0" lang="de-DE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388840" y="1700808"/>
            <a:ext cx="5423520" cy="431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Angstreduktion 	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.40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Kooperatives 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.41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Kleingruppenlernen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.49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Peer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Tutoring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Herausfordernde Ziele setzen	d = .56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Concept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 </a:t>
            </a:r>
            <a:r>
              <a:rPr lang="de-DE" sz="1400" dirty="0" err="1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Mapping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Arbeit mit Lösungsbeispielen	d = .57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Direkte Instruktion	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d </a:t>
            </a:r>
            <a:r>
              <a:rPr lang="de-DE" sz="1400" dirty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= .</a:t>
            </a: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59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Metakognitive Strategien	d = .69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Verteiltes vs. massives Lernen	d = .71 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Lehrkraft-Schüler-Verhältnis	d = .72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Feedback	d = .73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Klarheit der Instruktion	d = .75</a:t>
            </a:r>
          </a:p>
          <a:p>
            <a:pPr marL="457200" indent="-457200">
              <a:lnSpc>
                <a:spcPct val="140000"/>
              </a:lnSpc>
              <a:buFont typeface="Wingdings" charset="2"/>
              <a:buChar char="§"/>
              <a:tabLst>
                <a:tab pos="3051175" algn="l"/>
                <a:tab pos="5645150" algn="l"/>
              </a:tabLst>
            </a:pPr>
            <a:r>
              <a:rPr lang="de-DE" sz="1400" dirty="0" smtClean="0">
                <a:solidFill>
                  <a:srgbClr val="254061"/>
                </a:solidFill>
                <a:latin typeface="Linotype Syntax Com Regular" charset="0"/>
                <a:ea typeface="Arial" charset="0"/>
                <a:cs typeface="Arial" charset="0"/>
              </a:rPr>
              <a:t>Formatives Assessment	d = .90</a:t>
            </a:r>
            <a:endParaRPr lang="de-DE" sz="1400" dirty="0">
              <a:solidFill>
                <a:srgbClr val="254061"/>
              </a:solidFill>
              <a:latin typeface="Linotype Syntax Com Regular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19672" y="2348880"/>
            <a:ext cx="6408712" cy="3168352"/>
          </a:xfrm>
        </p:spPr>
        <p:txBody>
          <a:bodyPr/>
          <a:lstStyle/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Konstruktivistische Sicht auf das Lernen – Lernen als Konstruktion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Aktive Aneignung statt passive Rezeption</a:t>
            </a:r>
          </a:p>
          <a:p>
            <a:pPr>
              <a:lnSpc>
                <a:spcPct val="110000"/>
              </a:lnSpc>
              <a:spcAft>
                <a:spcPct val="50000"/>
              </a:spcAft>
            </a:pPr>
            <a:r>
              <a:rPr lang="de-DE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Vermittlung von Erfolgserlebnissen und Stärkung der Motivation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08720"/>
            <a:ext cx="7772400" cy="1296144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(anspruchsvolle) Aufgaben für die 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kognitive Aktivierung </a:t>
            </a:r>
            <a:br>
              <a:rPr lang="de-DE" sz="24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Schülerinnen und Schüler</a:t>
            </a:r>
            <a:b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Explosion 2 8"/>
          <p:cNvSpPr/>
          <p:nvPr/>
        </p:nvSpPr>
        <p:spPr>
          <a:xfrm>
            <a:off x="827584" y="404664"/>
            <a:ext cx="7344816" cy="5688632"/>
          </a:xfrm>
          <a:prstGeom prst="irregularSeal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Hattie:</a:t>
            </a:r>
          </a:p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„Anspruchsvolle Ziele setzen“</a:t>
            </a:r>
          </a:p>
          <a:p>
            <a:pPr algn="ctr"/>
            <a:endParaRPr lang="de-DE" b="1" dirty="0" smtClean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 = .56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build="p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301208"/>
            <a:ext cx="7416824" cy="100811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 unterstützen …</a:t>
            </a:r>
            <a:br>
              <a:rPr lang="de-DE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kern="1200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… die Trennung von Lern- und Leistungssituationen</a:t>
            </a: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uppieren 14"/>
          <p:cNvGrpSpPr/>
          <p:nvPr/>
        </p:nvGrpSpPr>
        <p:grpSpPr>
          <a:xfrm>
            <a:off x="1195983" y="2348880"/>
            <a:ext cx="6976417" cy="2543175"/>
            <a:chOff x="1123975" y="2686025"/>
            <a:chExt cx="6976417" cy="2543175"/>
          </a:xfrm>
        </p:grpSpPr>
        <p:sp>
          <p:nvSpPr>
            <p:cNvPr id="8" name="Textfeld 7"/>
            <p:cNvSpPr txBox="1"/>
            <p:nvPr/>
          </p:nvSpPr>
          <p:spPr>
            <a:xfrm>
              <a:off x="2843808" y="2762351"/>
              <a:ext cx="5256584" cy="2394841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txBody>
            <a:bodyPr wrap="square" lIns="288000" tIns="180000" bIns="180000" rtlCol="0">
              <a:spAutoFit/>
            </a:bodyPr>
            <a:lstStyle/>
            <a:p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„Wer sich subjektiv in einer </a:t>
              </a:r>
              <a:b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20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Leistungssituation wähnt, bemüht sich in erster Linie darum, Erfolge zu erzielen und Misserfolge zu vermeiden</a:t>
              </a:r>
              <a:r>
                <a:rPr lang="de-DE" sz="2000" dirty="0" smtClean="0"/>
                <a:t>.“</a:t>
              </a:r>
            </a:p>
            <a:p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/>
              </a:r>
              <a:b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de-DE" sz="140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Franz E. WEINERT (1930 - 2001)</a:t>
              </a:r>
              <a:endParaRPr lang="de-DE" sz="1400" dirty="0"/>
            </a:p>
          </p:txBody>
        </p:sp>
        <p:pic>
          <p:nvPicPr>
            <p:cNvPr id="4098" name="Picture 2" descr="http://www.psychologie.uni-heidelberg.de/willkomm/geschichte-entw/poster/images/fotos/weinert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3975" y="2686025"/>
              <a:ext cx="1647825" cy="2543175"/>
            </a:xfrm>
            <a:prstGeom prst="rect">
              <a:avLst/>
            </a:prstGeom>
            <a:noFill/>
          </p:spPr>
        </p:pic>
      </p:grpSp>
      <p:sp>
        <p:nvSpPr>
          <p:cNvPr id="14" name="Textfeld 13"/>
          <p:cNvSpPr txBox="1"/>
          <p:nvPr/>
        </p:nvSpPr>
        <p:spPr>
          <a:xfrm>
            <a:off x="755576" y="1412776"/>
            <a:ext cx="777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(Deutsche) Ergebnisse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Lehr-Lern-Forschung:</a:t>
            </a:r>
            <a:endParaRPr lang="de-DE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404664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Was macht gute Aufgaben aus?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899592" y="1375023"/>
            <a:ext cx="760438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Kontext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heraus entwickelt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(vgl. Chemie / Physik / Biologie im Kontext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sowie die Konstruktion von PISA-Aufgaben)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eher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offen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als geschlossen</a:t>
            </a:r>
            <a:r>
              <a:rPr lang="de-DE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(kann sich auf Ergebnisse beziehen wie auch auf die Lösungswege)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selbstdifferenzierend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(spricht unterschiedliche Fähigkeitsniveaus; kann mit unterschiedlicher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fachlicher Vertiefung gelöst werden – oder mit angebotenen Hilfen)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unterstützt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Kooperation und Kommunikation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(weitgehend unabhängig von der konkreten Aufgabe;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aber eine Frage der Formulierung)</a:t>
            </a:r>
          </a:p>
          <a:p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aktiviert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Vorwissen / ist kognitiv </a:t>
            </a:r>
            <a:r>
              <a:rPr lang="de-DE" sz="2000" b="1" dirty="0" smtClean="0">
                <a:solidFill>
                  <a:srgbClr val="0099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herausfordernd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(anspruchsvolle Fragestellungen lösbar wenn Hilfen </a:t>
            </a:r>
            <a:b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angeboten werden)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64088" y="2276872"/>
            <a:ext cx="325582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*)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gilt nicht für dieses Format 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2276872"/>
            <a:ext cx="6552728" cy="3240360"/>
          </a:xfrm>
        </p:spPr>
        <p:txBody>
          <a:bodyPr/>
          <a:lstStyle/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Bitte wählen Sie mit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einem Partner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Aufgabe.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Lösen Sie die Aufgabe zunächst ohne Hilfe. </a:t>
            </a:r>
          </a:p>
          <a:p>
            <a:pPr marL="0" indent="0">
              <a:lnSpc>
                <a:spcPct val="110000"/>
              </a:lnSpc>
              <a:spcAft>
                <a:spcPct val="50000"/>
              </a:spcAft>
              <a:buNone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Benutzen Sie dann der Reihe nach alle Hilfen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und klären Sie gemeinsam, welche Funktion die einzelnen Hilfen für die Lösung der Aufgabe haben.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2400" cy="1143000"/>
          </a:xfrm>
        </p:spPr>
        <p:txBody>
          <a:bodyPr/>
          <a:lstStyle/>
          <a:p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Zum </a:t>
            </a:r>
            <a:r>
              <a:rPr lang="de-DE" sz="24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näheren Kennenlernen</a:t>
            </a:r>
            <a:endParaRPr lang="de-DE" sz="20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141984"/>
            <a:ext cx="657416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finden die Präsentation sowie </a:t>
            </a:r>
            <a:r>
              <a:rPr lang="de-DE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einen </a:t>
            </a:r>
            <a:r>
              <a:rPr lang="de-DE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Teil </a:t>
            </a:r>
            <a:r>
              <a:rPr lang="de-DE" sz="2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der benutzten Materialien ab Freitag unter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3861048"/>
            <a:ext cx="8424936" cy="172819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e-DE" sz="2600" b="1" dirty="0" smtClean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www.guteunterrichtspraxis-nw.org/2015_Erl_AmH.html</a:t>
            </a:r>
          </a:p>
          <a:p>
            <a:pPr algn="ctr" eaLnBrk="1" hangingPunct="1">
              <a:buFontTx/>
              <a:buNone/>
            </a:pPr>
            <a:r>
              <a:rPr lang="de-DE" sz="2600" dirty="0" smtClean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oder</a:t>
            </a:r>
            <a:endParaRPr lang="de-DE" sz="2600" dirty="0">
              <a:solidFill>
                <a:srgbClr val="C00000"/>
              </a:solidFill>
              <a:latin typeface="Calibri" panose="020F0502020204030204" pitchFamily="34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sz="2600" b="1" dirty="0" smtClean="0">
                <a:solidFill>
                  <a:srgbClr val="C00000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www.stäudel.de/2015_Erl_AmH.html</a:t>
            </a:r>
          </a:p>
          <a:p>
            <a:pPr eaLnBrk="1" hangingPunct="1">
              <a:buFontTx/>
              <a:buNone/>
            </a:pPr>
            <a:endParaRPr lang="de-DE" sz="2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037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692696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Aufgaben</a:t>
            </a:r>
            <a:b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 gestuften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Diagonal liegende Ecken des Rechtecks abrunden 9"/>
          <p:cNvSpPr/>
          <p:nvPr/>
        </p:nvSpPr>
        <p:spPr>
          <a:xfrm>
            <a:off x="3059832" y="2492896"/>
            <a:ext cx="3096344" cy="2016224"/>
          </a:xfrm>
          <a:prstGeom prst="round2Diag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„komplexe“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Problemstellung</a:t>
            </a:r>
          </a:p>
        </p:txBody>
      </p:sp>
      <p:sp>
        <p:nvSpPr>
          <p:cNvPr id="11" name="Geschweifte Klammer links 10"/>
          <p:cNvSpPr/>
          <p:nvPr/>
        </p:nvSpPr>
        <p:spPr>
          <a:xfrm>
            <a:off x="2843808" y="5157192"/>
            <a:ext cx="720080" cy="1008112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schweifte Klammer rechts 11"/>
          <p:cNvSpPr/>
          <p:nvPr/>
        </p:nvSpPr>
        <p:spPr>
          <a:xfrm>
            <a:off x="5652120" y="5157192"/>
            <a:ext cx="792088" cy="1008112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370954" y="5301208"/>
            <a:ext cx="25284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aus einem </a:t>
            </a:r>
            <a:b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(lebensweltlichen) </a:t>
            </a:r>
            <a:b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Kontext heraus entwickelt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>
            <a:off x="89959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einge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-bettet in Vor-wissen</a:t>
            </a:r>
          </a:p>
          <a:p>
            <a:pPr algn="ctr"/>
            <a:endParaRPr lang="de-DE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grundsätz-lich</a:t>
            </a:r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ohne Hilfen lösbar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6660232" y="2924944"/>
            <a:ext cx="1584176" cy="3240360"/>
          </a:xfrm>
          <a:prstGeom prst="downArrow">
            <a:avLst/>
          </a:prstGeom>
          <a:solidFill>
            <a:srgbClr val="C00000">
              <a:alpha val="8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unter-stützt</a:t>
            </a: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durch Hilfen</a:t>
            </a:r>
          </a:p>
          <a:p>
            <a:pPr algn="ctr"/>
            <a:endParaRPr lang="de-DE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inhalt-lich</a:t>
            </a:r>
            <a:endParaRPr lang="de-DE" sz="1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und lern-strategisch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61864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Gestufte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Abgerundetes Rechteck 9"/>
          <p:cNvSpPr/>
          <p:nvPr/>
        </p:nvSpPr>
        <p:spPr>
          <a:xfrm>
            <a:off x="827584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4860032" y="2996952"/>
            <a:ext cx="3312368" cy="2088232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>
            <a:off x="2267744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4932040" y="1988840"/>
            <a:ext cx="1800200" cy="720080"/>
          </a:xfrm>
          <a:prstGeom prst="straightConnector1">
            <a:avLst/>
          </a:prstGeom>
          <a:ln w="63500">
            <a:solidFill>
              <a:srgbClr val="C00000">
                <a:alpha val="92000"/>
              </a:srgb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988840"/>
            <a:ext cx="6408712" cy="3672408"/>
          </a:xfrm>
        </p:spPr>
        <p:txBody>
          <a:bodyPr/>
          <a:lstStyle/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z.B. als direkte Hilfe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Wir benötigen: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Petrischale mit Deckel, schwarzes Papier, mit dem wir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einem rohen Ei ist das Innere flüssig, genau genommen zähflüssig. Das Innere …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633413" indent="-190500">
              <a:buNone/>
              <a:tabLst>
                <a:tab pos="633413" algn="l"/>
              </a:tabLs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 als Frage formuliert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Überlegt welche Materialien ihr für eure Untersuchung benötigt!</a:t>
            </a:r>
          </a:p>
          <a:p>
            <a:pPr marL="633413" indent="-190500">
              <a:buFont typeface="Arial" pitchFamily="34" charset="0"/>
              <a:buChar char="•"/>
              <a:tabLst>
                <a:tab pos="633413" algn="l"/>
              </a:tabLs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Wenn ihr nass aus dem Wasser kommt, warum friert ihr dann?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Inhaltliche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664" y="1844824"/>
            <a:ext cx="6408712" cy="3672408"/>
          </a:xfrm>
        </p:spPr>
        <p:txBody>
          <a:bodyPr/>
          <a:lstStyle/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Formuliere die Aufgabe in eigenen Worten!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Versuche die wichtigen von den unwichtigen Informationen zu trennen!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Was weißt du schon über den Sachverhalt und was kannst du daraus folgern?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Kennst du etwas Ähnliches?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Was weißt du schon über das Gesuchte und was benötigst du dafür?</a:t>
            </a:r>
          </a:p>
          <a:p>
            <a:pPr marL="442913">
              <a:lnSpc>
                <a:spcPct val="110000"/>
              </a:lnSpc>
              <a:spcAft>
                <a:spcPct val="35000"/>
              </a:spcAft>
              <a:tabLst>
                <a:tab pos="442913" algn="l"/>
              </a:tabLst>
            </a:pPr>
            <a:r>
              <a:rPr lang="de-DE" sz="1800" dirty="0" smtClean="0">
                <a:latin typeface="Verdana" pitchFamily="34" charset="0"/>
              </a:rPr>
              <a:t>Versuche das Problem in einem Schema / einer Skizze zu veranschaulichen! </a:t>
            </a:r>
            <a:endParaRPr lang="de-DE" sz="1800" dirty="0">
              <a:latin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76672"/>
            <a:ext cx="7772400" cy="1143000"/>
          </a:xfrm>
        </p:spPr>
        <p:txBody>
          <a:bodyPr/>
          <a:lstStyle/>
          <a:p>
            <a:r>
              <a:rPr lang="de-DE" sz="32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Lernstrategische Hilfen</a:t>
            </a:r>
            <a:endParaRPr lang="de-DE" sz="2800" b="1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Papier oder Download?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 ist zunächst unabhängig vom Medium.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Sinnvollerweise legt man eine Tabelle ein mit den Hilfeimpulsen und den zugehörigen Antworten.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Anschließend überträgt man die Texte ggf. mit Skizzen oder Abbildungen entweder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das Word-Formular oder</a:t>
            </a:r>
            <a:b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in die </a:t>
            </a:r>
            <a:r>
              <a:rPr lang="de-DE" sz="18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</a:t>
            </a: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59632" y="1628800"/>
            <a:ext cx="6552728" cy="4752528"/>
          </a:xfrm>
        </p:spPr>
        <p:txBody>
          <a:bodyPr/>
          <a:lstStyle/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Aktivierung von Vorwissen / Reorganisation von Wissen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Anwendung von bereits Erarbeitetem auf eine verwandte Fragestellung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die leistungsstärksten Lerngruppen auch ohne Benutzung von Hilfen lösbar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erkennbare Art der erwarteten Lösung 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mehr oder weniger eindeutiger Bearbeitungsweg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daher nur bedingt geeignet für </a:t>
            </a:r>
            <a:r>
              <a:rPr lang="de-DE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prozess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und ergebnisoffene Problemstellungen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mit praktischem experimentellen Tun kombinierbar, wenn ein Experiments entworfen, vorbereitet oder ausgewertet werden soll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Interpretation eines Phänomens oder Ergebnisse </a:t>
            </a:r>
          </a:p>
          <a:p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Diskussion einer zuvor aufgestellten Hypothese</a:t>
            </a:r>
          </a:p>
          <a:p>
            <a:pPr>
              <a:buNone/>
            </a:pPr>
            <a:endParaRPr lang="de-D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Als Charakteristik für gute Lern-Aufgaben mit Hilfesystemen gilt:</a:t>
            </a:r>
          </a:p>
          <a:p>
            <a:pPr>
              <a:buNone/>
            </a:pP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	komplex aber eher geschlossen</a:t>
            </a:r>
            <a:endParaRPr lang="de-D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	eher Anwendung als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Neuerarbeitung</a:t>
            </a:r>
            <a:endParaRPr lang="de-DE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• 	Aktivierung und Reorganisation von</a:t>
            </a:r>
            <a:r>
              <a:rPr lang="de-DE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Vorwissen</a:t>
            </a:r>
            <a:endParaRPr lang="de-DE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064" y="188640"/>
            <a:ext cx="7772400" cy="1143000"/>
          </a:xfrm>
        </p:spPr>
        <p:txBody>
          <a:bodyPr/>
          <a:lstStyle/>
          <a:p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Was </a:t>
            </a: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eine </a:t>
            </a: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Aufgabe mit gestuften Hilfen </a:t>
            </a:r>
            <a:r>
              <a:rPr lang="de-DE" sz="28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leisten kann, was sich dafür eignet</a:t>
            </a:r>
            <a:endParaRPr lang="de-DE" sz="2400" dirty="0" smtClean="0">
              <a:solidFill>
                <a:srgbClr val="080808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59632" y="2132856"/>
            <a:ext cx="6349890" cy="3178096"/>
          </a:xfrm>
          <a:prstGeom prst="rect">
            <a:avLst/>
          </a:prstGeom>
          <a:solidFill>
            <a:srgbClr val="B8E08C">
              <a:alpha val="94902"/>
            </a:srgbClr>
          </a:solidFill>
          <a:effectLst>
            <a:outerShdw blurRad="279400" sx="104000" sy="104000" algn="ctr" rotWithShape="0">
              <a:prstClr val="black">
                <a:alpha val="40000"/>
              </a:prstClr>
            </a:outerShdw>
          </a:effectLst>
        </p:spPr>
        <p:txBody>
          <a:bodyPr wrap="none" lIns="468000" tIns="324000" rIns="468000" bIns="32400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Naturwissenschaftliches Arbeiten</a:t>
            </a:r>
          </a:p>
          <a:p>
            <a:pPr>
              <a:spcAft>
                <a:spcPts val="1200"/>
              </a:spcAft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Erkenntnisgewinnung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Reorganisation von Alltagswissen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begründetes Schlussfolgern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(Wechsel der Darstellungsform)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8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8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8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8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28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8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8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8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28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288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Konstruktion der Hilfen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1331640" y="1772816"/>
            <a:ext cx="66967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Die mit den Hilfen gegebenen Impulse und inhaltlichen Hinweise folgen im Großen und Ganzen dem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Vorgehen beim fragend-entwickelnden Unterrichtsgespräch.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331640" y="3386316"/>
            <a:ext cx="6696744" cy="21698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</a:pP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 im Unterschied zum Dialog die Hilfen nur in einer einzigen sprachlichen Form dargeboten werden können, lohnt es sich, sie jeweils auf ihre spezifische </a:t>
            </a:r>
            <a:r>
              <a:rPr lang="de-DE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Absicht bzw. Wirkung – bezogen auf die Aufgabenbearbeitung</a:t>
            </a:r>
            <a:r>
              <a:rPr lang="de-DE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– zu charakterisieren und zu präzisieren.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r>
              <a:rPr lang="de-DE" sz="2400" dirty="0" smtClean="0">
                <a:latin typeface="Calibri" pitchFamily="34" charset="0"/>
              </a:rPr>
              <a:t>Systematik inhaltlicher </a:t>
            </a:r>
            <a:r>
              <a:rPr lang="de-DE" sz="2400" dirty="0">
                <a:latin typeface="Calibri" pitchFamily="34" charset="0"/>
              </a:rPr>
              <a:t>und lernstrategischer </a:t>
            </a:r>
            <a:r>
              <a:rPr lang="de-DE" sz="2400" dirty="0" smtClean="0">
                <a:latin typeface="Calibri" pitchFamily="34" charset="0"/>
              </a:rPr>
              <a:t>Lernhilfen</a:t>
            </a:r>
            <a:endParaRPr lang="de-DE" sz="2400" dirty="0">
              <a:latin typeface="Calibri" pitchFamily="34" charset="0"/>
            </a:endParaRPr>
          </a:p>
        </p:txBody>
      </p:sp>
      <p:sp>
        <p:nvSpPr>
          <p:cNvPr id="256003" name="Text Box 3"/>
          <p:cNvSpPr txBox="1">
            <a:spLocks noChangeArrowheads="1"/>
          </p:cNvSpPr>
          <p:nvPr/>
        </p:nvSpPr>
        <p:spPr bwMode="auto">
          <a:xfrm>
            <a:off x="250825" y="1773238"/>
            <a:ext cx="6337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536" y="4293096"/>
            <a:ext cx="7056438" cy="701675"/>
            <a:chOff x="249" y="3067"/>
            <a:chExt cx="4445" cy="442"/>
          </a:xfrm>
        </p:grpSpPr>
        <p:sp>
          <p:nvSpPr>
            <p:cNvPr id="256005" name="Text Box 5"/>
            <p:cNvSpPr txBox="1">
              <a:spLocks noChangeArrowheads="1"/>
            </p:cNvSpPr>
            <p:nvPr/>
          </p:nvSpPr>
          <p:spPr bwMode="auto">
            <a:xfrm>
              <a:off x="249" y="3067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Informationsinput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06" name="Oval 6"/>
            <p:cNvSpPr>
              <a:spLocks noChangeArrowheads="1"/>
            </p:cNvSpPr>
            <p:nvPr/>
          </p:nvSpPr>
          <p:spPr bwMode="auto">
            <a:xfrm>
              <a:off x="3968" y="3113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2564904"/>
            <a:ext cx="8353425" cy="576262"/>
            <a:chOff x="249" y="1570"/>
            <a:chExt cx="5262" cy="363"/>
          </a:xfrm>
        </p:grpSpPr>
        <p:sp>
          <p:nvSpPr>
            <p:cNvPr id="256008" name="Text Box 8"/>
            <p:cNvSpPr txBox="1">
              <a:spLocks noChangeArrowheads="1"/>
            </p:cNvSpPr>
            <p:nvPr/>
          </p:nvSpPr>
          <p:spPr bwMode="auto">
            <a:xfrm>
              <a:off x="249" y="1570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Fokussierung</a:t>
              </a:r>
              <a:r>
                <a:rPr lang="de-DE" sz="2000" dirty="0">
                  <a:latin typeface="Calibri" pitchFamily="34" charset="0"/>
                </a:rPr>
                <a:t> auf den Ausgangszustand</a:t>
              </a:r>
              <a:endParaRPr lang="de-DE" sz="2000" i="1" dirty="0">
                <a:latin typeface="Calibri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969" y="1616"/>
              <a:ext cx="1542" cy="317"/>
              <a:chOff x="3969" y="1616"/>
              <a:chExt cx="1542" cy="317"/>
            </a:xfrm>
          </p:grpSpPr>
          <p:sp>
            <p:nvSpPr>
              <p:cNvPr id="256010" name="Oval 10"/>
              <p:cNvSpPr>
                <a:spLocks noChangeArrowheads="1"/>
              </p:cNvSpPr>
              <p:nvPr/>
            </p:nvSpPr>
            <p:spPr bwMode="auto">
              <a:xfrm>
                <a:off x="4785" y="1616"/>
                <a:ext cx="726" cy="317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r>
                  <a:rPr lang="de-DE" sz="1200" dirty="0">
                    <a:latin typeface="Calibri" pitchFamily="34" charset="0"/>
                  </a:rPr>
                  <a:t>Strukturierung</a:t>
                </a:r>
              </a:p>
            </p:txBody>
          </p:sp>
          <p:sp>
            <p:nvSpPr>
              <p:cNvPr id="256011" name="Oval 11"/>
              <p:cNvSpPr>
                <a:spLocks noChangeArrowheads="1"/>
              </p:cNvSpPr>
              <p:nvPr/>
            </p:nvSpPr>
            <p:spPr bwMode="auto">
              <a:xfrm>
                <a:off x="3969" y="1616"/>
                <a:ext cx="726" cy="317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de-DE" sz="1200" dirty="0">
                    <a:latin typeface="Calibri" pitchFamily="34" charset="0"/>
                  </a:rPr>
                  <a:t>Aktivierung</a:t>
                </a:r>
                <a:r>
                  <a:rPr lang="de-DE" sz="1200" dirty="0"/>
                  <a:t>/</a:t>
                </a:r>
              </a:p>
              <a:p>
                <a:r>
                  <a:rPr lang="de-DE" sz="1200" dirty="0">
                    <a:latin typeface="Calibri" pitchFamily="34" charset="0"/>
                  </a:rPr>
                  <a:t>Elaboration</a:t>
                </a:r>
              </a:p>
            </p:txBody>
          </p:sp>
        </p:grp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5288" y="1995488"/>
            <a:ext cx="7058025" cy="576262"/>
            <a:chOff x="249" y="1071"/>
            <a:chExt cx="4446" cy="363"/>
          </a:xfrm>
        </p:grpSpPr>
        <p:sp>
          <p:nvSpPr>
            <p:cNvPr id="256013" name="Text Box 13"/>
            <p:cNvSpPr txBox="1">
              <a:spLocks noChangeArrowheads="1"/>
            </p:cNvSpPr>
            <p:nvPr/>
          </p:nvSpPr>
          <p:spPr bwMode="auto">
            <a:xfrm>
              <a:off x="249" y="1071"/>
              <a:ext cx="417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Paraphrasierung</a:t>
              </a:r>
              <a:r>
                <a:rPr lang="de-DE" sz="2000" dirty="0">
                  <a:latin typeface="Calibri" pitchFamily="34" charset="0"/>
                </a:rPr>
                <a:t> / Fokussierung a. d. Zielzustand</a:t>
              </a:r>
            </a:p>
          </p:txBody>
        </p:sp>
        <p:sp>
          <p:nvSpPr>
            <p:cNvPr id="256014" name="Oval 14"/>
            <p:cNvSpPr>
              <a:spLocks noChangeArrowheads="1"/>
            </p:cNvSpPr>
            <p:nvPr/>
          </p:nvSpPr>
          <p:spPr bwMode="auto">
            <a:xfrm>
              <a:off x="3969" y="1117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395288" y="3151882"/>
            <a:ext cx="7058025" cy="565150"/>
            <a:chOff x="249" y="1985"/>
            <a:chExt cx="4446" cy="356"/>
          </a:xfrm>
        </p:grpSpPr>
        <p:sp>
          <p:nvSpPr>
            <p:cNvPr id="256016" name="Text Box 16"/>
            <p:cNvSpPr txBox="1">
              <a:spLocks noChangeArrowheads="1"/>
            </p:cNvSpPr>
            <p:nvPr/>
          </p:nvSpPr>
          <p:spPr bwMode="auto">
            <a:xfrm>
              <a:off x="249" y="1985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Elaboration</a:t>
              </a:r>
              <a:r>
                <a:rPr lang="de-DE" sz="2000" dirty="0">
                  <a:latin typeface="Calibri" pitchFamily="34" charset="0"/>
                </a:rPr>
                <a:t> von Unterzielen</a:t>
              </a:r>
            </a:p>
          </p:txBody>
        </p:sp>
        <p:sp>
          <p:nvSpPr>
            <p:cNvPr id="256017" name="Oval 17"/>
            <p:cNvSpPr>
              <a:spLocks noChangeArrowheads="1"/>
            </p:cNvSpPr>
            <p:nvPr/>
          </p:nvSpPr>
          <p:spPr bwMode="auto">
            <a:xfrm>
              <a:off x="3969" y="2024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95734" y="3717032"/>
            <a:ext cx="8353425" cy="568325"/>
            <a:chOff x="249" y="2528"/>
            <a:chExt cx="5262" cy="358"/>
          </a:xfrm>
        </p:grpSpPr>
        <p:sp>
          <p:nvSpPr>
            <p:cNvPr id="256019" name="Text Box 19"/>
            <p:cNvSpPr txBox="1">
              <a:spLocks noChangeArrowheads="1"/>
            </p:cNvSpPr>
            <p:nvPr/>
          </p:nvSpPr>
          <p:spPr bwMode="auto">
            <a:xfrm>
              <a:off x="249" y="2528"/>
              <a:ext cx="41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Aktivierung</a:t>
              </a:r>
              <a:r>
                <a:rPr lang="de-DE" sz="2000" dirty="0">
                  <a:latin typeface="Calibri" pitchFamily="34" charset="0"/>
                </a:rPr>
                <a:t> von Vorwissen</a:t>
              </a:r>
            </a:p>
          </p:txBody>
        </p:sp>
        <p:sp>
          <p:nvSpPr>
            <p:cNvPr id="256020" name="Oval 20"/>
            <p:cNvSpPr>
              <a:spLocks noChangeArrowheads="1"/>
            </p:cNvSpPr>
            <p:nvPr/>
          </p:nvSpPr>
          <p:spPr bwMode="auto">
            <a:xfrm>
              <a:off x="3969" y="256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  <p:sp>
          <p:nvSpPr>
            <p:cNvPr id="256021" name="Oval 21"/>
            <p:cNvSpPr>
              <a:spLocks noChangeArrowheads="1"/>
            </p:cNvSpPr>
            <p:nvPr/>
          </p:nvSpPr>
          <p:spPr bwMode="auto">
            <a:xfrm>
              <a:off x="4785" y="2569"/>
              <a:ext cx="726" cy="317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Sachbezogen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95288" y="4869160"/>
            <a:ext cx="8353425" cy="701675"/>
            <a:chOff x="249" y="3430"/>
            <a:chExt cx="5262" cy="442"/>
          </a:xfrm>
        </p:grpSpPr>
        <p:sp>
          <p:nvSpPr>
            <p:cNvPr id="256023" name="Text Box 23"/>
            <p:cNvSpPr txBox="1">
              <a:spLocks noChangeArrowheads="1"/>
            </p:cNvSpPr>
            <p:nvPr/>
          </p:nvSpPr>
          <p:spPr bwMode="auto">
            <a:xfrm>
              <a:off x="249" y="3430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Visualisierung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4" name="Oval 24"/>
            <p:cNvSpPr>
              <a:spLocks noChangeArrowheads="1"/>
            </p:cNvSpPr>
            <p:nvPr/>
          </p:nvSpPr>
          <p:spPr bwMode="auto">
            <a:xfrm>
              <a:off x="3969" y="3476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5" name="Oval 25"/>
            <p:cNvSpPr>
              <a:spLocks noChangeArrowheads="1"/>
            </p:cNvSpPr>
            <p:nvPr/>
          </p:nvSpPr>
          <p:spPr bwMode="auto">
            <a:xfrm>
              <a:off x="4785" y="3476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432247" y="5445376"/>
            <a:ext cx="8316913" cy="701675"/>
            <a:chOff x="272" y="3796"/>
            <a:chExt cx="5239" cy="442"/>
          </a:xfrm>
        </p:grpSpPr>
        <p:sp>
          <p:nvSpPr>
            <p:cNvPr id="256027" name="Text Box 27"/>
            <p:cNvSpPr txBox="1">
              <a:spLocks noChangeArrowheads="1"/>
            </p:cNvSpPr>
            <p:nvPr/>
          </p:nvSpPr>
          <p:spPr bwMode="auto">
            <a:xfrm>
              <a:off x="272" y="3796"/>
              <a:ext cx="4105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de-DE" sz="2000" b="1" dirty="0">
                  <a:solidFill>
                    <a:srgbClr val="009900"/>
                  </a:solidFill>
                  <a:latin typeface="Calibri" pitchFamily="34" charset="0"/>
                </a:rPr>
                <a:t>Verifizierung</a:t>
              </a:r>
            </a:p>
            <a:p>
              <a:pPr algn="l"/>
              <a:endParaRPr lang="de-DE" sz="2000" i="1" dirty="0"/>
            </a:p>
          </p:txBody>
        </p:sp>
        <p:sp>
          <p:nvSpPr>
            <p:cNvPr id="256028" name="Oval 28"/>
            <p:cNvSpPr>
              <a:spLocks noChangeArrowheads="1"/>
            </p:cNvSpPr>
            <p:nvPr/>
          </p:nvSpPr>
          <p:spPr bwMode="auto">
            <a:xfrm>
              <a:off x="3968" y="3839"/>
              <a:ext cx="726" cy="317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de-DE" sz="1200" dirty="0">
                  <a:latin typeface="Calibri" pitchFamily="34" charset="0"/>
                </a:rPr>
                <a:t>Strukturierung</a:t>
              </a:r>
            </a:p>
          </p:txBody>
        </p:sp>
        <p:sp>
          <p:nvSpPr>
            <p:cNvPr id="256029" name="Oval 29"/>
            <p:cNvSpPr>
              <a:spLocks noChangeArrowheads="1"/>
            </p:cNvSpPr>
            <p:nvPr/>
          </p:nvSpPr>
          <p:spPr bwMode="auto">
            <a:xfrm>
              <a:off x="4785" y="3839"/>
              <a:ext cx="726" cy="317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de-DE" sz="1200" dirty="0">
                  <a:latin typeface="Calibri" pitchFamily="34" charset="0"/>
                </a:rPr>
                <a:t>Aktivierung/</a:t>
              </a:r>
            </a:p>
            <a:p>
              <a:r>
                <a:rPr lang="de-DE" sz="1200" dirty="0">
                  <a:latin typeface="Calibri" pitchFamily="34" charset="0"/>
                </a:rPr>
                <a:t>Elaboration</a:t>
              </a:r>
            </a:p>
          </p:txBody>
        </p:sp>
      </p:grpSp>
      <p:pic>
        <p:nvPicPr>
          <p:cNvPr id="31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692696"/>
          <a:ext cx="4397474" cy="232674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7474"/>
              </a:tblGrid>
              <a:tr h="2035901">
                <a:tc>
                  <a:txBody>
                    <a:bodyPr/>
                    <a:lstStyle/>
                    <a:p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1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Wir sollen mit den in der Aufgabenstellung genannten Materialien ein Modellexperiment  für eine Aluminium-Luft-Batterie entwickeln.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180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290843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Paraphrasierung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als erste Stufe der Durcharbeitung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1115616" y="2420888"/>
          <a:ext cx="4464496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464496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Lest den Text noch einmal genau durch und schreibt  die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Materialien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auf, die Alex benutzen soll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1763688" y="3717032"/>
          <a:ext cx="4392488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392488"/>
              </a:tblGrid>
              <a:tr h="2442592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2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Für das Modellexperiment stehen zur Verfügung: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Aluminiumfolie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Kochsalz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Wasser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Graphitelektrode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Becherglas / Bechergläser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Elektrokabel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kleiner Elektromotor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Abgerundete rechteckige Legende 14"/>
          <p:cNvSpPr/>
          <p:nvPr/>
        </p:nvSpPr>
        <p:spPr>
          <a:xfrm>
            <a:off x="5660504" y="2852936"/>
            <a:ext cx="3240360" cy="1512168"/>
          </a:xfrm>
          <a:prstGeom prst="wedgeRoundRectCallout">
            <a:avLst>
              <a:gd name="adj1" fmla="val -103217"/>
              <a:gd name="adj2" fmla="val 843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Strukturierung &amp; Fokussierung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auf den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Ausgangszustand</a:t>
            </a:r>
            <a:endParaRPr lang="de-DE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Fußzeilenplatzhalter 9"/>
          <p:cNvSpPr txBox="1">
            <a:spLocks/>
          </p:cNvSpPr>
          <p:nvPr/>
        </p:nvSpPr>
        <p:spPr bwMode="auto">
          <a:xfrm>
            <a:off x="2051720" y="6500192"/>
            <a:ext cx="533623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Mit Aufgaben differenzieren   04.03.15  –  Dr. L. Stäudel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Workshop Aufgaben - Erlangen - 26.03.15 - Dr. L. Stäudel</a:t>
            </a:r>
            <a:endParaRPr lang="de-DE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673596" y="1248544"/>
          <a:ext cx="4762500" cy="16764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Hilfe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Erinnert euch, was ihr über Batterien gelernt habt.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Welche Bauelemente sind immer vorhanden und welche der Materialien können welche Funktion erfüllen?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Aktivierung von Vorwissen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683568" y="3195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3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Eine Batterie besteht aus Anode und Kathode, die durch ein elektrisch leitendes Medium verbunden sind.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Anode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gibt Elektronen an den äußeren Stromkreis ab, dafür kommt die Aluminiumfolie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Gegenpol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 muss dann die Graphitelektrode sein. Als Stoff, der Elektronen aufnehmen kann, kommt hier der Sauerstoff aus der Luft in Frage.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Als leitendes Medium (</a:t>
                      </a: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Elektrolyt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) könnte eine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Kochsalzlösung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benutzt werden. </a:t>
                      </a:r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Abgerundete rechteckige Legende 14"/>
          <p:cNvSpPr/>
          <p:nvPr/>
        </p:nvSpPr>
        <p:spPr>
          <a:xfrm>
            <a:off x="5580112" y="2132856"/>
            <a:ext cx="3240360" cy="1512168"/>
          </a:xfrm>
          <a:prstGeom prst="wedgeRoundRectCallout">
            <a:avLst>
              <a:gd name="adj1" fmla="val -104545"/>
              <a:gd name="adj2" fmla="val 5396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Inhaltlicher Input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Wiederholung von Gelerntem</a:t>
            </a:r>
          </a:p>
        </p:txBody>
      </p:sp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8" y="483249"/>
            <a:ext cx="8663004" cy="3737839"/>
          </a:xfrm>
          <a:prstGeom prst="rect">
            <a:avLst/>
          </a:prstGeom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310208" y="4869160"/>
            <a:ext cx="6574160" cy="2016224"/>
          </a:xfrm>
        </p:spPr>
        <p:txBody>
          <a:bodyPr rtlCol="0">
            <a:normAutofit/>
          </a:bodyPr>
          <a:lstStyle/>
          <a:p>
            <a:r>
              <a:rPr lang="de-DE" sz="1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Hilfen: 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www.guteunterrichtspraxis-nw.org/ </a:t>
            </a:r>
            <a:r>
              <a:rPr lang="de-DE" sz="1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Alu_LuftQR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/ant1_1843.html</a:t>
            </a:r>
            <a:b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Lösung: 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www.guteunterrichtspraxis-nw.org/ </a:t>
            </a:r>
            <a:r>
              <a:rPr lang="de-DE" sz="1800" b="1" dirty="0" err="1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Alu_LuftQR</a:t>
            </a: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/ant5_5631.html</a:t>
            </a:r>
            <a:b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8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18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Interaktive Schaltfläche: Anpassen 3">
            <a:hlinkClick r:id="rId4" highlightClick="1"/>
          </p:cNvPr>
          <p:cNvSpPr/>
          <p:nvPr/>
        </p:nvSpPr>
        <p:spPr>
          <a:xfrm>
            <a:off x="7812360" y="4944081"/>
            <a:ext cx="792088" cy="646331"/>
          </a:xfrm>
          <a:prstGeom prst="actionButtonBlank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H</a:t>
            </a:r>
            <a:endParaRPr lang="de-DE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5" name="Interaktive Schaltfläche: Anpassen 4">
            <a:hlinkClick r:id="rId5" highlightClick="1"/>
          </p:cNvPr>
          <p:cNvSpPr/>
          <p:nvPr/>
        </p:nvSpPr>
        <p:spPr>
          <a:xfrm>
            <a:off x="7812360" y="5745832"/>
            <a:ext cx="764792" cy="635496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L</a:t>
            </a:r>
            <a:endParaRPr lang="de-DE" sz="3600" dirty="0">
              <a:latin typeface="Adobe Fan Heiti Std B" panose="020B0700000000000000" pitchFamily="34" charset="-128"/>
              <a:ea typeface="Adobe Fan Heiti Std B" panose="020B0700000000000000" pitchFamily="34" charset="-128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331640" y="3933056"/>
            <a:ext cx="6574160" cy="91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de-DE" sz="1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Sie erhalten zu diesem Kontext eine ausgedruckte Aufgabe, die Hilfen dazu können Sie entweder via </a:t>
            </a:r>
            <a:br>
              <a:rPr lang="de-DE" sz="1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QR-Code abrufen oder aber Sie folgen diesen Links:</a:t>
            </a:r>
          </a:p>
        </p:txBody>
      </p:sp>
    </p:spTree>
    <p:extLst>
      <p:ext uri="{BB962C8B-B14F-4D97-AF65-F5344CB8AC3E}">
        <p14:creationId xmlns:p14="http://schemas.microsoft.com/office/powerpoint/2010/main" val="332269772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" grpId="0" animBg="1"/>
      <p:bldP spid="5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755576" y="1484784"/>
          <a:ext cx="4762500" cy="1508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4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Wie kann eure Modell-Batterie praktisch aussehen?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Macht eine Skizze zum Experiment.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/>
        </p:nvGraphicFramePr>
        <p:xfrm>
          <a:off x="755576" y="2996952"/>
          <a:ext cx="4762500" cy="365835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2839173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4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Skizze für den Aufbau </a:t>
                      </a: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einer Aluminium-Luft-</a:t>
                      </a: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Batterie.</a:t>
                      </a: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473195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7105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2771800" y="3212976"/>
            <a:ext cx="2592288" cy="2664296"/>
          </a:xfrm>
          <a:prstGeom prst="rect">
            <a:avLst/>
          </a:prstGeom>
          <a:noFill/>
        </p:spPr>
      </p:pic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Visualisierung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Visualisierung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39552" y="1268760"/>
          <a:ext cx="4762500" cy="23469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Helvetica"/>
                          <a:ea typeface="Times New Roman"/>
                          <a:cs typeface="Times New Roman"/>
                        </a:rPr>
                        <a:t>Hilfe 5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Jetzt habt ihr alles zusammen, um die gestellte Aufgabe beantworten zu können.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 smtClean="0">
                          <a:latin typeface="Helvetica"/>
                          <a:ea typeface="Times New Roman"/>
                          <a:cs typeface="Times New Roman"/>
                        </a:rPr>
                        <a:t>Fasst </a:t>
                      </a: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>eure Überlegungen zum Modell einer Aluminium-Luft-Batterie in drei oder vier Sätzen zusammen. </a:t>
                      </a:r>
                      <a:endParaRPr lang="de-DE" sz="1100" dirty="0" smtClean="0">
                        <a:latin typeface="Helvetic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Helvetica"/>
                          <a:ea typeface="Times New Roman"/>
                          <a:cs typeface="Times New Roman"/>
                        </a:rPr>
                      </a:b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66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717032"/>
          <a:ext cx="4762500" cy="26822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25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 smtClean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Aluminium-Luft-Batterie</a:t>
                      </a: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solidFill>
                            <a:srgbClr val="CCCCCC"/>
                          </a:solidFill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b="1" dirty="0">
                          <a:latin typeface="Arial"/>
                          <a:ea typeface="Times New Roman"/>
                          <a:cs typeface="Times New Roman"/>
                        </a:rPr>
                        <a:t>Antwort 5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Unser Modellexperiment für die Aluminium-Luft-Batterie besteht aus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Becherglas mit Kochsalzlösung als Elektrolyt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einem Stück Aluminiumfolie als Anode </a:t>
                      </a:r>
                      <a:b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</a:b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- der Graphitelektrode mit Luftsauerstoff als Kathode.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Die beiden Pole werden im äußeren Stromkreis mit dem Elektromotor verbunden, den sie antreiben sollen. </a:t>
                      </a:r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1100" dirty="0" smtClean="0">
                          <a:latin typeface="Arial"/>
                          <a:ea typeface="Times New Roman"/>
                          <a:cs typeface="Times New Roman"/>
                        </a:rPr>
                        <a:t>Wenn 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der Sauerstoff an der Oberfläche der Graphitelektrode verbraucht ist, müssen wir mit einem Strohhalm Luft </a:t>
                      </a:r>
                      <a:r>
                        <a:rPr lang="de-DE" sz="1100" dirty="0" err="1">
                          <a:latin typeface="Arial"/>
                          <a:ea typeface="Times New Roman"/>
                          <a:cs typeface="Times New Roman"/>
                        </a:rPr>
                        <a:t>hineinpusten</a:t>
                      </a:r>
                      <a:r>
                        <a:rPr lang="de-DE" sz="1100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endParaRPr lang="de-DE" sz="11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9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de-DE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52000" marR="252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1" descr="C:\Users\neu\Desktop\GDCH Kiel\Alu_Luft_Hilfen\zelle.gif"/>
          <p:cNvPicPr>
            <a:picLocks noChangeAspect="1" noChangeArrowheads="1"/>
          </p:cNvPicPr>
          <p:nvPr/>
        </p:nvPicPr>
        <p:blipFill>
          <a:blip r:embed="rId3" r:link="rId4" cstate="print"/>
          <a:srcRect l="21840" t="12393" r="17681" b="11182"/>
          <a:stretch>
            <a:fillRect/>
          </a:stretch>
        </p:blipFill>
        <p:spPr bwMode="auto">
          <a:xfrm>
            <a:off x="5652120" y="4653136"/>
            <a:ext cx="1368152" cy="14061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 rechteckige Legende 10"/>
          <p:cNvSpPr/>
          <p:nvPr/>
        </p:nvSpPr>
        <p:spPr>
          <a:xfrm>
            <a:off x="5508104" y="332656"/>
            <a:ext cx="3240360" cy="1512168"/>
          </a:xfrm>
          <a:prstGeom prst="wedgeRoundRectCallout">
            <a:avLst>
              <a:gd name="adj1" fmla="val -99897"/>
              <a:gd name="adj2" fmla="val 4329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Aufforderung zur Verifizierung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5724128" y="2276872"/>
            <a:ext cx="3240360" cy="1512168"/>
          </a:xfrm>
          <a:prstGeom prst="wedgeRoundRectCallout">
            <a:avLst>
              <a:gd name="adj1" fmla="val -79314"/>
              <a:gd name="adj2" fmla="val 129372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Verifizierung </a:t>
            </a:r>
          </a:p>
          <a:p>
            <a:pPr algn="ctr"/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bzw.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Musterlösung</a:t>
            </a: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Ressourcen 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682" name="Picture 2" descr="http://www.friedrich-verlag.de/data/98D78B27931D4AB5B9A694F83DD47AEC.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484784"/>
            <a:ext cx="1428750" cy="2019301"/>
          </a:xfrm>
          <a:prstGeom prst="rect">
            <a:avLst/>
          </a:prstGeom>
          <a:noFill/>
        </p:spPr>
      </p:pic>
      <p:pic>
        <p:nvPicPr>
          <p:cNvPr id="71684" name="Picture 4" descr="http://www.friedrich-verlag.de/data/7423913C9660498C8EDBC853FEE46524.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132856"/>
            <a:ext cx="1428750" cy="2019301"/>
          </a:xfrm>
          <a:prstGeom prst="rect">
            <a:avLst/>
          </a:prstGeom>
          <a:noFill/>
        </p:spPr>
      </p:pic>
      <p:pic>
        <p:nvPicPr>
          <p:cNvPr id="71686" name="Picture 6" descr="http://www.friedrich-verlag.de/data/AEB1D1376D7A4FBFB599344265C9F148.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5138" y="2777851"/>
            <a:ext cx="1428750" cy="2019301"/>
          </a:xfrm>
          <a:prstGeom prst="rect">
            <a:avLst/>
          </a:prstGeom>
          <a:noFill/>
        </p:spPr>
      </p:pic>
      <p:pic>
        <p:nvPicPr>
          <p:cNvPr id="71688" name="Picture 8" descr="http://www.friedrich-verlag.de/data/2FC57CE5BC305BD1C8C8F8E83BC48156.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429000"/>
            <a:ext cx="1428750" cy="20193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139952" y="1556792"/>
            <a:ext cx="468052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Friedrich Verlag: 4 Hefte mit CD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Siemens Stiftung Medien Portal: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11 Aufgaben zu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Experimento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10+“</a:t>
            </a: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Weitere Aufgaben siehe meine Webseite „</a:t>
            </a:r>
            <a:r>
              <a:rPr lang="de-DE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AmH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Uebersichtsseite.html“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2" descr="C:\Users\lutz\Desktop\Siemens Experimento\Experimento 10+ deutsch u englisch\Seiten aus DFU-Ordner_gesam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2492896"/>
            <a:ext cx="2189873" cy="3096344"/>
          </a:xfrm>
          <a:prstGeom prst="rect">
            <a:avLst/>
          </a:prstGeom>
          <a:noFill/>
          <a:effectLst>
            <a:outerShdw blurRad="3937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Themen zu denen es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smtClean="0">
                <a:latin typeface="Verdana" pitchFamily="34" charset="0"/>
              </a:rPr>
              <a:t>Aufgaben mit Hilfen gibt</a:t>
            </a: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3568" y="1146001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Acrobat Document" r:id="rId4" imgW="8020016" imgH="5667172" progId="AcroExch.Document.11">
                  <p:embed/>
                </p:oleObj>
              </mc:Choice>
              <mc:Fallback>
                <p:oleObj name="Acrobat Document" r:id="rId4" imgW="8020016" imgH="5667172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146001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544016" y="-27384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Themen zu denen es </a:t>
            </a:r>
            <a:br>
              <a:rPr lang="de-DE" sz="3200" dirty="0" smtClean="0">
                <a:latin typeface="Verdana" pitchFamily="34" charset="0"/>
              </a:rPr>
            </a:br>
            <a:r>
              <a:rPr lang="de-DE" sz="3200" dirty="0" smtClean="0">
                <a:latin typeface="Verdana" pitchFamily="34" charset="0"/>
              </a:rPr>
              <a:t>Aufgaben mit Hilfen gibt</a:t>
            </a:r>
            <a:endParaRPr lang="de-DE" sz="2000" dirty="0" smtClean="0"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23728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44438" y="1196752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Acrobat Document" r:id="rId4" imgW="8020016" imgH="5667172" progId="AcroExch.Document.11">
                  <p:embed/>
                </p:oleObj>
              </mc:Choice>
              <mc:Fallback>
                <p:oleObj name="Acrobat Document" r:id="rId4" imgW="8020016" imgH="5667172" progId="AcroExch.Document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438" y="1196752"/>
                        <a:ext cx="8020050" cy="566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600" dirty="0" smtClean="0">
                <a:latin typeface="Verdana" pitchFamily="34" charset="0"/>
              </a:rPr>
              <a:t>Zur Gruppenarbeit: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7544" y="1700808"/>
            <a:ext cx="7128792" cy="2554545"/>
          </a:xfrm>
          <a:prstGeom prst="rect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Planen Sie </a:t>
            </a:r>
            <a:r>
              <a:rPr lang="de-DE" sz="2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Aufgabe 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für Ihren Unterricht.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Reorganisation und Strukturierung von Wissen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Akzentuierung von naturwissenschaftlichem Arbeiten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(auch: Vorbereitung, Auswertung, Bewertung von Ergebnissen)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Variation von Experimenten (Analogie-Konstruktion)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Schlussfolgerndes Verknüpfen</a:t>
            </a:r>
          </a:p>
        </p:txBody>
      </p:sp>
      <p:sp>
        <p:nvSpPr>
          <p:cNvPr id="8" name="Rechteck 7"/>
          <p:cNvSpPr/>
          <p:nvPr/>
        </p:nvSpPr>
        <p:spPr>
          <a:xfrm>
            <a:off x="1475656" y="4380200"/>
            <a:ext cx="7128792" cy="1785104"/>
          </a:xfrm>
          <a:prstGeom prst="rect">
            <a:avLst/>
          </a:prstGeom>
          <a:solidFill>
            <a:srgbClr val="FFFF66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	Nutzen Sie den Aufgabenstamm zur Steuerung des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Schwierigkeitsgrades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Klären Sie das notwendige Vorwissen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Gestalten Sie Hilfen / Impulse zur Lösung entsprechend den Erfordernissen Ihrer Lerngruppe</a:t>
            </a:r>
          </a:p>
        </p:txBody>
      </p:sp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/>
          <a:lstStyle/>
          <a:p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Arbeitsphase</a:t>
            </a:r>
          </a:p>
        </p:txBody>
      </p:sp>
      <p:sp>
        <p:nvSpPr>
          <p:cNvPr id="4" name="Untertitel 5"/>
          <p:cNvSpPr txBox="1">
            <a:spLocks/>
          </p:cNvSpPr>
          <p:nvPr/>
        </p:nvSpPr>
        <p:spPr bwMode="auto">
          <a:xfrm>
            <a:off x="1403648" y="3789040"/>
            <a:ext cx="6400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sz="36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Ihre Ergebnisse: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Hilfen via </a:t>
            </a:r>
            <a:r>
              <a:rPr lang="de-DE" sz="3200" dirty="0" err="1" smtClean="0">
                <a:latin typeface="Verdana" pitchFamily="34" charset="0"/>
              </a:rPr>
              <a:t>Tablet</a:t>
            </a:r>
            <a:r>
              <a:rPr lang="de-DE" sz="3200" dirty="0" smtClean="0">
                <a:latin typeface="Verdana" pitchFamily="34" charset="0"/>
              </a:rPr>
              <a:t> oder Smartphone</a:t>
            </a:r>
            <a:r>
              <a:rPr lang="de-DE" sz="1800" dirty="0" smtClean="0">
                <a:latin typeface="Verdana" pitchFamily="34" charset="0"/>
              </a:rPr>
              <a:t/>
            </a:r>
            <a:br>
              <a:rPr lang="de-DE" sz="1800" dirty="0" smtClean="0">
                <a:latin typeface="Verdana" pitchFamily="34" charset="0"/>
              </a:rPr>
            </a:br>
            <a:endParaRPr lang="de-DE" sz="18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hteck 10"/>
          <p:cNvSpPr/>
          <p:nvPr/>
        </p:nvSpPr>
        <p:spPr>
          <a:xfrm>
            <a:off x="683568" y="1772816"/>
            <a:ext cx="4456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Das Beispiel „Dipol Wasser“</a:t>
            </a:r>
            <a:endParaRPr lang="de-DE" dirty="0"/>
          </a:p>
        </p:txBody>
      </p:sp>
      <p:pic>
        <p:nvPicPr>
          <p:cNvPr id="12" name="Grafik 11" descr="ablenku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8094" y="1844824"/>
            <a:ext cx="279233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/>
          <p:nvPr/>
        </p:nvSpPr>
        <p:spPr>
          <a:xfrm>
            <a:off x="755576" y="2452826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Aufgabe: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/>
                <a:ea typeface="Calibri"/>
                <a:cs typeface="Times New Roman"/>
              </a:rPr>
              <a:t>Findet unter Nutzung eures Vorwissens heraus, welche Kräfte wirken und wie die Ablenkung schließlich zustande kommt.</a:t>
            </a:r>
            <a:endParaRPr lang="de-DE" sz="2000" dirty="0"/>
          </a:p>
        </p:txBody>
      </p:sp>
      <p:sp>
        <p:nvSpPr>
          <p:cNvPr id="15" name="Rechteck 14"/>
          <p:cNvSpPr/>
          <p:nvPr/>
        </p:nvSpPr>
        <p:spPr>
          <a:xfrm>
            <a:off x="786019" y="4442336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Hilfen: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/>
          </a:p>
        </p:txBody>
      </p:sp>
      <p:pic>
        <p:nvPicPr>
          <p:cNvPr id="16" name="Grafik 15" descr="C:\Users\lutz\Desktop\Downloads\qrcode(2).pn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581128"/>
            <a:ext cx="1512168" cy="151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773832"/>
            <a:ext cx="7772400" cy="1143000"/>
          </a:xfrm>
        </p:spPr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2800" dirty="0" smtClean="0">
                <a:latin typeface="Verdana" pitchFamily="34" charset="0"/>
              </a:rPr>
              <a:t>Das digitale Format</a:t>
            </a:r>
            <a:br>
              <a:rPr lang="de-DE" sz="2800" dirty="0" smtClean="0">
                <a:latin typeface="Verdana" pitchFamily="34" charset="0"/>
              </a:rPr>
            </a:br>
            <a:r>
              <a:rPr lang="de-DE" sz="2800" dirty="0" smtClean="0">
                <a:latin typeface="Verdana" pitchFamily="34" charset="0"/>
              </a:rPr>
              <a:t>Hilfen via </a:t>
            </a:r>
            <a:r>
              <a:rPr lang="de-DE" sz="2800" dirty="0" err="1" smtClean="0">
                <a:latin typeface="Verdana" pitchFamily="34" charset="0"/>
              </a:rPr>
              <a:t>Tablet</a:t>
            </a:r>
            <a:r>
              <a:rPr lang="de-DE" sz="2800" dirty="0" smtClean="0">
                <a:latin typeface="Verdana" pitchFamily="34" charset="0"/>
              </a:rPr>
              <a:t> oder Smartphone</a:t>
            </a:r>
            <a:r>
              <a:rPr lang="de-DE" sz="1600" dirty="0" smtClean="0">
                <a:latin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</a:rPr>
            </a:br>
            <a:endParaRPr lang="de-DE" sz="16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4283968" y="1916832"/>
            <a:ext cx="42839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auf Papier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auf einem Server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als Zugang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Entscheidung: mit </a:t>
            </a: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ohne Hilfen (wie bei Papierform)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sukzessiver Download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oder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Vergleich mit der Musterlösung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Users\neu\Desktop\Dipol Wasser.jpg"/>
          <p:cNvPicPr>
            <a:picLocks noChangeAspect="1" noChangeArrowheads="1"/>
          </p:cNvPicPr>
          <p:nvPr/>
        </p:nvPicPr>
        <p:blipFill>
          <a:blip r:embed="rId3" cstate="print"/>
          <a:srcRect l="8027" t="6183" r="6883" b="8652"/>
          <a:stretch>
            <a:fillRect/>
          </a:stretch>
        </p:blipFill>
        <p:spPr bwMode="auto">
          <a:xfrm>
            <a:off x="971600" y="1916832"/>
            <a:ext cx="2951368" cy="4176464"/>
          </a:xfrm>
          <a:prstGeom prst="rect">
            <a:avLst/>
          </a:prstGeom>
          <a:noFill/>
          <a:ln>
            <a:solidFill>
              <a:srgbClr val="08080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476672"/>
            <a:ext cx="7918648" cy="915888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 Schritte zur eigenen Aufgabe</a:t>
            </a:r>
            <a:endParaRPr lang="de-DE" sz="28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7744" y="6309320"/>
            <a:ext cx="468816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solidFill>
                <a:schemeClr val="bg1">
                  <a:lumMod val="6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539552" y="1484784"/>
            <a:ext cx="428396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 entwerfen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Hilfen entwickeln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Hilfetexte in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eintragen, speichern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-Dateien auf Server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hochladen (ftp)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Genaue Serveradresse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Musterlösung und 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der ersten Hilfe feststellen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generieren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QR-Codes in Aufgabenblatt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einfügen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4644008" y="1484784"/>
          <a:ext cx="4004930" cy="1156716"/>
        </p:xfrm>
        <a:graphic>
          <a:graphicData uri="http://schemas.openxmlformats.org/drawingml/2006/table">
            <a:tbl>
              <a:tblPr/>
              <a:tblGrid>
                <a:gridCol w="2002465"/>
                <a:gridCol w="200246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*/*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1A 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Paraphrasierung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2H  Repertoire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klären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2A  aufzählen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  Vorwissen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aktivieren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3H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I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nput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Rekapitulieren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4H  zur Skizze auffordern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4A</a:t>
                      </a:r>
                      <a:r>
                        <a:rPr lang="de-DE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Musterskizze vorbereiten</a:t>
                      </a:r>
                      <a:endParaRPr lang="de-DE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5H  Aufforderung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zur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latin typeface="Calibri"/>
                          <a:ea typeface="Calibri"/>
                          <a:cs typeface="Times New Roman"/>
                        </a:rPr>
                        <a:t>5A  Musterlösung </a:t>
                      </a:r>
                      <a:r>
                        <a:rPr lang="de-DE" sz="1100" dirty="0">
                          <a:latin typeface="Calibri"/>
                          <a:ea typeface="Calibri"/>
                          <a:cs typeface="Times New Roman"/>
                        </a:rPr>
                        <a:t>- Verifizierung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1" descr="C:\Users\neu\Desktop\ant1_1843_mask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4860032" y="3010865"/>
            <a:ext cx="1584176" cy="2218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509120"/>
            <a:ext cx="1587252" cy="1587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clipartist.info/RSS/openclipart.org/2011/August/13-Saturday/server-229p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2708920"/>
            <a:ext cx="1117954" cy="1728192"/>
          </a:xfrm>
          <a:prstGeom prst="rect">
            <a:avLst/>
          </a:prstGeom>
          <a:noFill/>
        </p:spPr>
      </p:pic>
      <p:sp>
        <p:nvSpPr>
          <p:cNvPr id="12" name="Pfeil nach unten 11"/>
          <p:cNvSpPr/>
          <p:nvPr/>
        </p:nvSpPr>
        <p:spPr>
          <a:xfrm>
            <a:off x="5436096" y="2276872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3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4" name="Pfeil nach unten 13"/>
          <p:cNvSpPr/>
          <p:nvPr/>
        </p:nvSpPr>
        <p:spPr>
          <a:xfrm rot="16200000">
            <a:off x="6552220" y="30329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4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5" name="Pfeil nach unten 14"/>
          <p:cNvSpPr/>
          <p:nvPr/>
        </p:nvSpPr>
        <p:spPr>
          <a:xfrm>
            <a:off x="7452320" y="3933056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5</a:t>
            </a:r>
            <a:endParaRPr lang="de-DE" b="1" dirty="0">
              <a:latin typeface="Calibri" pitchFamily="34" charset="0"/>
            </a:endParaRPr>
          </a:p>
        </p:txBody>
      </p:sp>
      <p:sp>
        <p:nvSpPr>
          <p:cNvPr id="16" name="Pfeil nach unten 15"/>
          <p:cNvSpPr/>
          <p:nvPr/>
        </p:nvSpPr>
        <p:spPr>
          <a:xfrm rot="16200000">
            <a:off x="3887924" y="1520788"/>
            <a:ext cx="504056" cy="1008112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de-DE" b="1" dirty="0" smtClean="0">
                <a:latin typeface="Calibri" pitchFamily="34" charset="0"/>
              </a:rPr>
              <a:t>2</a:t>
            </a:r>
            <a:endParaRPr lang="de-DE" b="1" dirty="0">
              <a:latin typeface="Calibri" pitchFamily="34" charset="0"/>
            </a:endParaRPr>
          </a:p>
        </p:txBody>
      </p:sp>
      <p:pic>
        <p:nvPicPr>
          <p:cNvPr id="4097" name="Picture 1" descr="C:\Users\neu\Desktop\ant1_1843_maske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r="16880" b="17681"/>
          <a:stretch>
            <a:fillRect/>
          </a:stretch>
        </p:blipFill>
        <p:spPr bwMode="auto">
          <a:xfrm>
            <a:off x="2123728" y="0"/>
            <a:ext cx="4824536" cy="6755836"/>
          </a:xfrm>
          <a:prstGeom prst="rect">
            <a:avLst/>
          </a:prstGeom>
          <a:noFill/>
          <a:effectLst>
            <a:outerShdw blurRad="3810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24744"/>
            <a:ext cx="6574160" cy="10801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Die praktische – experimentelle - Lösung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835696" y="6500192"/>
            <a:ext cx="5400600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Workshop Aufgaben - Erlangen - 26.03.15 - Dr. L. Stäudel</a:t>
            </a:r>
            <a:endParaRPr lang="de-DE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6586"/>
            <a:ext cx="4668011" cy="35010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4365104"/>
            <a:ext cx="2620861" cy="187220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391424"/>
            <a:ext cx="2543033" cy="190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265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69875">
              <a:spcAft>
                <a:spcPts val="1200"/>
              </a:spcAft>
            </a:pPr>
            <a:r>
              <a:rPr lang="de-DE" sz="3200" dirty="0" smtClean="0">
                <a:latin typeface="Verdana" pitchFamily="34" charset="0"/>
              </a:rPr>
              <a:t>Was wir zur Verfügung stellen</a:t>
            </a: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2000" dirty="0" smtClean="0">
                <a:latin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</a:rPr>
            </a:br>
            <a:endParaRPr lang="de-DE" sz="20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1619672" y="1988840"/>
            <a:ext cx="55446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16 „fertige“ Aufgaben aufbereitet für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Tablet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bzw. Smartphone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„leere“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-Masken zum Eintragen der Hilfen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Links zu den Tools für die Bearbeitung</a:t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(QR-Producer, QR-Reader, </a:t>
            </a:r>
            <a:r>
              <a:rPr lang="de-DE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html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-Editor)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eine Schritt-für-Schritt-Anleitung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Kontakte: 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lutz.staeudel@gmail.com</a:t>
            </a:r>
          </a:p>
          <a:p>
            <a:pPr marL="177800" indent="-177800">
              <a:spcAft>
                <a:spcPts val="600"/>
              </a:spcAft>
            </a:pP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		</a:t>
            </a:r>
            <a:r>
              <a:rPr lang="de-DE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jens@tiburski.de</a:t>
            </a:r>
            <a: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de-DE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784920"/>
            <a:ext cx="7918648" cy="915888"/>
          </a:xfrm>
        </p:spPr>
        <p:txBody>
          <a:bodyPr/>
          <a:lstStyle/>
          <a:p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Erfahrungen bei Entwicklung und Erprobung von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611560" y="2348880"/>
            <a:ext cx="410445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Akzentuieren! 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Art der Lösung muss erkennbar 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Steuerung der Anforderung durch 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Informationen im Aufgabenstamm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komplexe Aufgaben müssen von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Leistungsstarken ohne Hilfen lösbar</a:t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sein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Quasi-Anwendungsaufgaben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Verknüpfung von maximal 2 „Prinzipien“ / Regeln / …</a:t>
            </a:r>
          </a:p>
          <a:p>
            <a:pPr marL="177800" indent="-177800">
              <a:spcAft>
                <a:spcPts val="600"/>
              </a:spcAft>
              <a:buFontTx/>
              <a:buChar char="-"/>
            </a:pP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gemeinsame Bearbeitung von Vorteil</a:t>
            </a:r>
          </a:p>
        </p:txBody>
      </p:sp>
      <p:sp>
        <p:nvSpPr>
          <p:cNvPr id="17410" name="AutoShape 2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7412" name="AutoShape 4" descr="C:\Users\lutz\Desktop\st%C3%A4udel.de\images\AmH_Graph.jpg"/>
          <p:cNvSpPr>
            <a:spLocks noChangeAspect="1" noChangeArrowheads="1"/>
          </p:cNvSpPr>
          <p:nvPr/>
        </p:nvSpPr>
        <p:spPr bwMode="auto">
          <a:xfrm>
            <a:off x="155575" y="-868363"/>
            <a:ext cx="231457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7413" name="Picture 5" descr="C:\Users\lutz\Desktop\AmH_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76872"/>
            <a:ext cx="4094604" cy="3402880"/>
          </a:xfrm>
          <a:prstGeom prst="rect">
            <a:avLst/>
          </a:prstGeom>
          <a:noFill/>
        </p:spPr>
      </p:pic>
      <p:sp>
        <p:nvSpPr>
          <p:cNvPr id="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3"/>
          <p:cNvGraphicFramePr>
            <a:graphicFrameLocks noGrp="1" noChangeAspect="1"/>
          </p:cNvGraphicFramePr>
          <p:nvPr>
            <p:ph idx="1"/>
          </p:nvPr>
        </p:nvGraphicFramePr>
        <p:xfrm>
          <a:off x="395536" y="1530350"/>
          <a:ext cx="8394700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3839" name="Text Box 15"/>
          <p:cNvSpPr txBox="1">
            <a:spLocks noChangeArrowheads="1"/>
          </p:cNvSpPr>
          <p:nvPr/>
        </p:nvSpPr>
        <p:spPr bwMode="auto">
          <a:xfrm>
            <a:off x="71660" y="1772816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nicht gelöst</a:t>
            </a:r>
          </a:p>
        </p:txBody>
      </p:sp>
      <p:sp>
        <p:nvSpPr>
          <p:cNvPr id="333840" name="Text Box 16"/>
          <p:cNvSpPr txBox="1">
            <a:spLocks noChangeArrowheads="1"/>
          </p:cNvSpPr>
          <p:nvPr/>
        </p:nvSpPr>
        <p:spPr bwMode="auto">
          <a:xfrm>
            <a:off x="71661" y="2514382"/>
            <a:ext cx="2124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Aufgabe ... schwer</a:t>
            </a:r>
          </a:p>
        </p:txBody>
      </p:sp>
      <p:sp>
        <p:nvSpPr>
          <p:cNvPr id="333841" name="Text Box 17"/>
          <p:cNvSpPr txBox="1">
            <a:spLocks noChangeArrowheads="1"/>
          </p:cNvSpPr>
          <p:nvPr/>
        </p:nvSpPr>
        <p:spPr bwMode="auto">
          <a:xfrm>
            <a:off x="143669" y="3132257"/>
            <a:ext cx="2124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gar nicht angestrengt</a:t>
            </a:r>
          </a:p>
        </p:txBody>
      </p:sp>
      <p:sp>
        <p:nvSpPr>
          <p:cNvPr id="333842" name="Text Box 18"/>
          <p:cNvSpPr txBox="1">
            <a:spLocks noChangeArrowheads="1"/>
          </p:cNvSpPr>
          <p:nvPr/>
        </p:nvSpPr>
        <p:spPr bwMode="auto">
          <a:xfrm>
            <a:off x="143668" y="3852337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Vorwissen ...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nicht </a:t>
            </a: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geholfen</a:t>
            </a:r>
          </a:p>
        </p:txBody>
      </p:sp>
      <p:sp>
        <p:nvSpPr>
          <p:cNvPr id="333843" name="Text Box 19"/>
          <p:cNvSpPr txBox="1">
            <a:spLocks noChangeArrowheads="1"/>
          </p:cNvSpPr>
          <p:nvPr/>
        </p:nvSpPr>
        <p:spPr bwMode="auto">
          <a:xfrm>
            <a:off x="143668" y="4581128"/>
            <a:ext cx="21240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Material ... nicht hilfreich</a:t>
            </a:r>
          </a:p>
        </p:txBody>
      </p:sp>
      <p:sp>
        <p:nvSpPr>
          <p:cNvPr id="333844" name="Text Box 20"/>
          <p:cNvSpPr txBox="1">
            <a:spLocks noChangeArrowheads="1"/>
          </p:cNvSpPr>
          <p:nvPr/>
        </p:nvSpPr>
        <p:spPr bwMode="auto">
          <a:xfrm>
            <a:off x="7489378" y="1764105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vollständig gelöst</a:t>
            </a:r>
          </a:p>
        </p:txBody>
      </p:sp>
      <p:sp>
        <p:nvSpPr>
          <p:cNvPr id="333845" name="Text Box 21"/>
          <p:cNvSpPr txBox="1">
            <a:spLocks noChangeArrowheads="1"/>
          </p:cNvSpPr>
          <p:nvPr/>
        </p:nvSpPr>
        <p:spPr bwMode="auto">
          <a:xfrm>
            <a:off x="7524328" y="2564904"/>
            <a:ext cx="15116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leicht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633394" y="3140968"/>
            <a:ext cx="18351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angestrengt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7668344" y="3924345"/>
            <a:ext cx="14396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geholfen</a:t>
            </a:r>
            <a:endParaRPr lang="de-DE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740898" y="4581128"/>
            <a:ext cx="15836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... sehr </a:t>
            </a: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hilfreich</a:t>
            </a:r>
            <a:endParaRPr lang="de-DE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itel 2"/>
          <p:cNvSpPr txBox="1">
            <a:spLocks/>
          </p:cNvSpPr>
          <p:nvPr/>
        </p:nvSpPr>
        <p:spPr bwMode="auto">
          <a:xfrm>
            <a:off x="611560" y="-171400"/>
            <a:ext cx="7918648" cy="9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pic>
        <p:nvPicPr>
          <p:cNvPr id="15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Empirische Befunde zu</a:t>
            </a:r>
            <a:b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de-DE" sz="2800" dirty="0" smtClean="0">
                <a:solidFill>
                  <a:schemeClr val="tx1"/>
                </a:solidFill>
                <a:latin typeface="Verdana" pitchFamily="34" charset="0"/>
              </a:rPr>
              <a:t>„Aufgaben mit gestuften Hilfen“</a:t>
            </a:r>
            <a:r>
              <a:rPr lang="de-DE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de-DE" dirty="0" smtClean="0">
                <a:solidFill>
                  <a:schemeClr val="tx1"/>
                </a:solidFill>
                <a:latin typeface="Verdana" pitchFamily="34" charset="0"/>
              </a:rPr>
            </a:br>
            <a:endParaRPr lang="de-DE" dirty="0"/>
          </a:p>
        </p:txBody>
      </p:sp>
      <p:sp>
        <p:nvSpPr>
          <p:cNvPr id="19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18648" cy="11430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</a:rPr>
              <a:t>Aufgaben-Struktur</a:t>
            </a:r>
            <a:endParaRPr lang="de-DE" sz="28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/>
          <p:nvPr/>
        </p:nvPicPr>
        <p:blipFill>
          <a:blip r:embed="rId3" cstate="print"/>
          <a:srcRect b="65926"/>
          <a:stretch>
            <a:fillRect/>
          </a:stretch>
        </p:blipFill>
        <p:spPr bwMode="auto">
          <a:xfrm>
            <a:off x="1835696" y="1340768"/>
            <a:ext cx="5562917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31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feil nach unten 7"/>
          <p:cNvSpPr/>
          <p:nvPr/>
        </p:nvSpPr>
        <p:spPr>
          <a:xfrm>
            <a:off x="1835696" y="3489857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6732240" y="3501008"/>
            <a:ext cx="648072" cy="6480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059832" y="3501008"/>
            <a:ext cx="299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kann Ausgangspunkt für ganz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verschiedene Aufgaben  sein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5576" y="4149080"/>
            <a:ext cx="2448272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Modellexperiment wird vorgestellt,</a:t>
            </a:r>
          </a:p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es, den chemischen Mechanismus zu entschlüsseln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940152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Konstruktion eines Batterie-Modells mit gegebenen „Zutaten“, ggf. analog zu einer anderen Batterie </a:t>
            </a:r>
            <a:endParaRPr lang="de-DE" sz="1800" dirty="0"/>
          </a:p>
        </p:txBody>
      </p:sp>
      <p:sp>
        <p:nvSpPr>
          <p:cNvPr id="14" name="Abgerundetes Rechteck 13"/>
          <p:cNvSpPr/>
          <p:nvPr/>
        </p:nvSpPr>
        <p:spPr>
          <a:xfrm>
            <a:off x="3275856" y="4149080"/>
            <a:ext cx="2592288" cy="208823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 smtClean="0">
                <a:solidFill>
                  <a:schemeClr val="tx1"/>
                </a:solidFill>
                <a:latin typeface="Calibri" pitchFamily="34" charset="0"/>
              </a:rPr>
              <a:t>Aufgabe ist die eigenständige Konstruktion eines Batterie-Modells auf Basis des Vorwissens aus dem Unterricht</a:t>
            </a:r>
            <a:endParaRPr lang="de-DE" sz="1800" dirty="0"/>
          </a:p>
        </p:txBody>
      </p:sp>
      <p:sp>
        <p:nvSpPr>
          <p:cNvPr id="15" name="Abgerundete rechteckige Legende 14"/>
          <p:cNvSpPr/>
          <p:nvPr/>
        </p:nvSpPr>
        <p:spPr>
          <a:xfrm>
            <a:off x="5940152" y="548680"/>
            <a:ext cx="3240360" cy="1512168"/>
          </a:xfrm>
          <a:prstGeom prst="wedgeRoundRectCallout">
            <a:avLst>
              <a:gd name="adj1" fmla="val -38942"/>
              <a:gd name="adj2" fmla="val 91651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Ein Kontext</a:t>
            </a:r>
          </a:p>
        </p:txBody>
      </p:sp>
      <p:sp>
        <p:nvSpPr>
          <p:cNvPr id="1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309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Aufgaben-Struktur</a:t>
            </a:r>
            <a:endParaRPr lang="de-DE" sz="28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7" y="1628800"/>
            <a:ext cx="61206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Calibri" pitchFamily="34" charset="0"/>
              </a:rPr>
              <a:t>Nach den Sommerferien kommt Alex mit einem Computer-</a:t>
            </a:r>
            <a:r>
              <a:rPr lang="de-DE" sz="1800" dirty="0" err="1" smtClean="0">
                <a:latin typeface="Calibri" pitchFamily="34" charset="0"/>
              </a:rPr>
              <a:t>ausdruck</a:t>
            </a:r>
            <a:r>
              <a:rPr lang="de-DE" sz="1800" dirty="0" smtClean="0">
                <a:latin typeface="Calibri" pitchFamily="34" charset="0"/>
              </a:rPr>
              <a:t> in die Schule.</a:t>
            </a:r>
          </a:p>
          <a:p>
            <a:r>
              <a:rPr lang="de-DE" sz="1800" dirty="0" smtClean="0">
                <a:latin typeface="Calibri" pitchFamily="34" charset="0"/>
              </a:rPr>
              <a:t>„Kann das denn stimmen“, fragt er seinen Chemielehrer, „dass ein Auto mit Aluminium angetrieben werden kann, und noch dazu über so weite Strecken?“</a:t>
            </a:r>
          </a:p>
          <a:p>
            <a:r>
              <a:rPr lang="de-DE" sz="1800" dirty="0" smtClean="0">
                <a:latin typeface="Calibri" pitchFamily="34" charset="0"/>
              </a:rPr>
              <a:t>„Eigentlich hättest Du das selbst klären können“ bekommt er zur Antwort. „Fast alles was Du dazu brauchst gibt es doch bei Euch zu Hause in der Küche – ausgenommen den kleinen Motor hier.“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Dabei holt Alex‘  Lehrer eine Rolle Alufolie, ein Gefäß mit Koch-salz, eine Spritzflasche mit Wasser und eine Graphitelektrode aus der Sammlung. „Wo Bechergläser und Elektrokabel sind weißt Du ja selbst.“ </a:t>
            </a:r>
          </a:p>
          <a:p>
            <a:r>
              <a:rPr lang="de-DE" sz="1800" dirty="0" smtClean="0">
                <a:latin typeface="Calibri" pitchFamily="34" charset="0"/>
              </a:rPr>
              <a:t>Alex ist erst etwas irritiert, dann fängt er aber an, seine eigene Aluminium-Luft-Batterie zu planen, und schließlich läuft sogar der kleine Motor, den er angeschlossen hat.</a:t>
            </a:r>
            <a:r>
              <a:rPr lang="de-DE" sz="1800" dirty="0" smtClean="0"/>
              <a:t/>
            </a:r>
            <a:br>
              <a:rPr lang="de-DE" sz="1800" dirty="0" smtClean="0"/>
            </a:b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bgerundete rechteckige Legende 5"/>
          <p:cNvSpPr/>
          <p:nvPr/>
        </p:nvSpPr>
        <p:spPr>
          <a:xfrm>
            <a:off x="6948264" y="1628800"/>
            <a:ext cx="2016224" cy="3600400"/>
          </a:xfrm>
          <a:prstGeom prst="wedgeRoundRectCallout">
            <a:avLst>
              <a:gd name="adj1" fmla="val -66890"/>
              <a:gd name="adj2" fmla="val -15135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Kontextstory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enthält (hier) mehr oder weniger lösungs-relevante Informationen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3" name="Eine Ecke des Rechtecks schneiden und abrunden 2"/>
          <p:cNvSpPr/>
          <p:nvPr/>
        </p:nvSpPr>
        <p:spPr>
          <a:xfrm>
            <a:off x="1619672" y="2636912"/>
            <a:ext cx="4752528" cy="3240360"/>
          </a:xfrm>
          <a:prstGeom prst="snip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Adaption an eine Lerngruppe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 Veränderung im „Aufgabenstamm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“:</a:t>
            </a:r>
          </a:p>
          <a:p>
            <a:pPr algn="ctr"/>
            <a:endParaRPr lang="de-DE" dirty="0">
              <a:solidFill>
                <a:schemeClr val="tx1"/>
              </a:solidFill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Hinzufügen oder Weglassen</a:t>
            </a:r>
          </a:p>
          <a:p>
            <a:pPr algn="ctr"/>
            <a:r>
              <a:rPr lang="de-DE" dirty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</a:t>
            </a:r>
            <a:r>
              <a:rPr lang="de-DE" dirty="0" smtClean="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2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Aufgaben-Struktur</a:t>
            </a:r>
            <a:endParaRPr lang="de-DE" sz="28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60207"/>
              <a:gd name="adj2" fmla="val 92953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" name="Grafik 9" descr="C:\Users\neu\Downloads\qrcode(1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96952"/>
            <a:ext cx="1333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0" descr="C:\Users\neu\Downloads\qrcode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149080"/>
            <a:ext cx="1368151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827584" y="2924944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Ihr könnt versuchen, die Aufgabe ohne Benutzung 	der angebotenen Hilfen zu lösen.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	Wenn ihr fertig seid, dann vergleicht euer Ergebnis mit 	der Musterlösung.  </a:t>
            </a:r>
          </a:p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	Dazu folgt ihr dem QR-Code links.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Wenn ihr die Hilfen zur Lösung der Aufgabe nutzen </a:t>
            </a:r>
          </a:p>
          <a:p>
            <a:r>
              <a:rPr lang="de-DE" sz="1800" dirty="0" smtClean="0">
                <a:latin typeface="Calibri" pitchFamily="34" charset="0"/>
              </a:rPr>
              <a:t>wollt, dann folgt dem QR-Code rechts.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Erklärt euch zuerst gegenseitig die Aufgabe noch </a:t>
            </a:r>
          </a:p>
          <a:p>
            <a:r>
              <a:rPr lang="de-DE" sz="1800" dirty="0" smtClean="0">
                <a:latin typeface="Calibri" pitchFamily="34" charset="0"/>
              </a:rPr>
              <a:t>einmal in euren eigenen Worten. Klärt dabei, wie ihr die Aufgabe verstanden habt und was euch noch unklar ist.</a:t>
            </a:r>
            <a:endParaRPr lang="de-DE" sz="18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85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918648" cy="1143000"/>
          </a:xfrm>
        </p:spPr>
        <p:txBody>
          <a:bodyPr/>
          <a:lstStyle/>
          <a:p>
            <a:r>
              <a:rPr lang="de-DE" sz="2800" dirty="0">
                <a:latin typeface="Verdana" pitchFamily="34" charset="0"/>
              </a:rPr>
              <a:t>Aufgaben-Struktur</a:t>
            </a:r>
            <a:endParaRPr lang="de-DE" sz="2800" dirty="0" smtClean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feld 7"/>
          <p:cNvSpPr txBox="1"/>
          <p:nvPr/>
        </p:nvSpPr>
        <p:spPr>
          <a:xfrm>
            <a:off x="755576" y="1556792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</a:rPr>
              <a:t>Eure Aufgabe</a:t>
            </a:r>
          </a:p>
          <a:p>
            <a:r>
              <a:rPr lang="de-DE" sz="1800" dirty="0" smtClean="0">
                <a:latin typeface="Calibri" pitchFamily="34" charset="0"/>
              </a:rPr>
              <a:t>Wie kann eine Aluminium-Luft-Batterie im Modell aussehen?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Entwerft eine Versuchsanordnung und benutzt dabei die im Text erwähnten Materialien.</a:t>
            </a:r>
          </a:p>
        </p:txBody>
      </p:sp>
      <p:sp>
        <p:nvSpPr>
          <p:cNvPr id="6" name="Abgerundete rechteckige Legende 5"/>
          <p:cNvSpPr/>
          <p:nvPr/>
        </p:nvSpPr>
        <p:spPr>
          <a:xfrm>
            <a:off x="5580112" y="476672"/>
            <a:ext cx="3240360" cy="1512168"/>
          </a:xfrm>
          <a:prstGeom prst="wedgeRoundRectCallout">
            <a:avLst>
              <a:gd name="adj1" fmla="val -75172"/>
              <a:gd name="adj2" fmla="val 157087"/>
              <a:gd name="adj3" fmla="val 1666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Die Entscheidung:</a:t>
            </a:r>
          </a:p>
          <a:p>
            <a:pPr algn="ctr"/>
            <a:r>
              <a:rPr lang="de-DE" sz="2000" dirty="0" smtClean="0">
                <a:solidFill>
                  <a:schemeClr val="tx1"/>
                </a:solidFill>
                <a:latin typeface="Calibri" pitchFamily="34" charset="0"/>
              </a:rPr>
              <a:t>Arbeiten mit oder ohne Hilfen</a:t>
            </a:r>
            <a:endParaRPr lang="de-DE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55576" y="3068960"/>
            <a:ext cx="73448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97050" algn="l"/>
              </a:tabLst>
            </a:pPr>
            <a:r>
              <a:rPr lang="de-DE" sz="1800" dirty="0" smtClean="0">
                <a:latin typeface="Calibri" pitchFamily="34" charset="0"/>
              </a:rPr>
              <a:t>Ihr könnt versuchen, die Aufgabe ohne Benutzung der angebotenen Hilfen zu lösen. 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Wenn ihr fertig seid, dann vergleicht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euer Ergebnis mit der Musterlösung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auf der letzten Hilfekarte.  </a:t>
            </a:r>
          </a:p>
          <a:p>
            <a:endParaRPr lang="de-DE" sz="1800" dirty="0" smtClean="0">
              <a:latin typeface="Calibri" pitchFamily="34" charset="0"/>
            </a:endParaRPr>
          </a:p>
          <a:p>
            <a:endParaRPr lang="de-DE" sz="1800" dirty="0" smtClean="0">
              <a:latin typeface="Calibri" pitchFamily="34" charset="0"/>
            </a:endParaRPr>
          </a:p>
          <a:p>
            <a:r>
              <a:rPr lang="de-DE" sz="1800" dirty="0" smtClean="0">
                <a:latin typeface="Calibri" pitchFamily="34" charset="0"/>
              </a:rPr>
              <a:t>Ihr könnt aber auch die Hilfen zur </a:t>
            </a:r>
            <a:br>
              <a:rPr lang="de-DE" sz="1800" dirty="0" smtClean="0">
                <a:latin typeface="Calibri" pitchFamily="34" charset="0"/>
              </a:rPr>
            </a:br>
            <a:r>
              <a:rPr lang="de-DE" sz="1800" dirty="0" smtClean="0">
                <a:latin typeface="Calibri" pitchFamily="34" charset="0"/>
              </a:rPr>
              <a:t>Lösung der Aufgabe nutzen. </a:t>
            </a:r>
          </a:p>
        </p:txBody>
      </p:sp>
      <p:pic>
        <p:nvPicPr>
          <p:cNvPr id="10241" name="Picture 1" descr="C:\Users\neu\Desktop\stäudel.de\images\H_ausgeb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816424" cy="2498143"/>
          </a:xfrm>
          <a:prstGeom prst="rect">
            <a:avLst/>
          </a:prstGeom>
          <a:noFill/>
        </p:spPr>
      </p:pic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75933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288" y="692150"/>
            <a:ext cx="6923088" cy="1371600"/>
          </a:xfrm>
        </p:spPr>
        <p:txBody>
          <a:bodyPr/>
          <a:lstStyle/>
          <a:p>
            <a:r>
              <a:rPr lang="de-DE" sz="2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Aufgaben mit gestuften Hilfen als selbstdifferenzierendes Format</a:t>
            </a:r>
            <a:endParaRPr lang="de-DE" sz="2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71177" y="2314034"/>
            <a:ext cx="7201223" cy="285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Komplexität erhalten 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Gegensatz zur Fragmentierung der Inhalte im fragend-entwickelnden Unterrichtsgespräch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Herausfordernde Ziele setzen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im Unterschied zu einer Orientierung an einem angenommenen mittleren Leistungsvermögen</a:t>
            </a:r>
          </a:p>
          <a:p>
            <a:pPr marL="539750" indent="-457200">
              <a:lnSpc>
                <a:spcPct val="110000"/>
              </a:lnSpc>
              <a:spcAft>
                <a:spcPct val="35000"/>
              </a:spcAft>
              <a:tabLst>
                <a:tab pos="539750" algn="l"/>
                <a:tab pos="623888" algn="l"/>
              </a:tabLst>
            </a:pPr>
            <a:r>
              <a:rPr lang="de-DE" sz="2000" dirty="0" smtClean="0">
                <a:latin typeface="Verdana" pitchFamily="34" charset="0"/>
              </a:rPr>
              <a:t>„Adaptive“ Lernsituation gestalten</a:t>
            </a:r>
            <a:br>
              <a:rPr lang="de-DE" sz="2000" dirty="0" smtClean="0">
                <a:latin typeface="Verdana" pitchFamily="34" charset="0"/>
              </a:rPr>
            </a:br>
            <a:r>
              <a:rPr lang="de-DE" sz="1800" dirty="0" smtClean="0">
                <a:latin typeface="Verdana" pitchFamily="34" charset="0"/>
              </a:rPr>
              <a:t>Nutzung der Hilfen nach individuellem Bedarf</a:t>
            </a:r>
            <a:endParaRPr lang="de-DE" sz="1800" dirty="0">
              <a:latin typeface="Verdana" pitchFamily="34" charset="0"/>
            </a:endParaRPr>
          </a:p>
        </p:txBody>
      </p:sp>
      <p:pic>
        <p:nvPicPr>
          <p:cNvPr id="7" name="Picture 2" descr="C:\Users\lutz\Desktop\stäudel.de\GUP_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1059713"/>
          </a:xfrm>
          <a:prstGeom prst="rect">
            <a:avLst/>
          </a:prstGeom>
          <a:noFill/>
          <a:effectLst>
            <a:outerShdw blurRad="2032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ußzeilenplatzhalter 9"/>
          <p:cNvSpPr>
            <a:spLocks noGrp="1"/>
          </p:cNvSpPr>
          <p:nvPr>
            <p:ph type="ftr" sz="quarter" idx="11"/>
          </p:nvPr>
        </p:nvSpPr>
        <p:spPr>
          <a:xfrm>
            <a:off x="2051720" y="6500192"/>
            <a:ext cx="5336232" cy="457200"/>
          </a:xfrm>
        </p:spPr>
        <p:txBody>
          <a:bodyPr/>
          <a:lstStyle/>
          <a:p>
            <a:pPr>
              <a:defRPr/>
            </a:pPr>
            <a:r>
              <a:rPr lang="de-DE" smtClean="0">
                <a:latin typeface="Calibri" pitchFamily="34" charset="0"/>
              </a:rPr>
              <a:t>Workshop Aufgaben - Erlangen - 26.03.15 - Dr. L. Stäudel</a:t>
            </a:r>
            <a:endParaRPr lang="de-DE" dirty="0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1829</Words>
  <Application>Microsoft Office PowerPoint</Application>
  <PresentationFormat>Bildschirmpräsentation (4:3)</PresentationFormat>
  <Paragraphs>399</Paragraphs>
  <Slides>42</Slides>
  <Notes>3</Notes>
  <HiddenSlides>9</HiddenSlides>
  <MMClips>1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52" baseType="lpstr">
      <vt:lpstr>Adobe Fan Heiti Std B</vt:lpstr>
      <vt:lpstr>Arial</vt:lpstr>
      <vt:lpstr>Calibri</vt:lpstr>
      <vt:lpstr>Helvetica</vt:lpstr>
      <vt:lpstr>Linotype Syntax Com Regular</vt:lpstr>
      <vt:lpstr>Times New Roman</vt:lpstr>
      <vt:lpstr>Verdana</vt:lpstr>
      <vt:lpstr>Wingdings</vt:lpstr>
      <vt:lpstr>Standarddesign</vt:lpstr>
      <vt:lpstr>Acrobat Document</vt:lpstr>
      <vt:lpstr>Kompetenzorientiert und differenzierend:  Aufgaben mit gestuften Hilfen</vt:lpstr>
      <vt:lpstr>Sie finden die Präsentation sowie einen Teil der benutzten Materialien ab Freitag unter</vt:lpstr>
      <vt:lpstr>Hilfen: www.guteunterrichtspraxis-nw.org/ Alu_LuftQR/ant1_1843.html  Lösung: www.guteunterrichtspraxis-nw.org/ Alu_LuftQR/ant5_5631.html  </vt:lpstr>
      <vt:lpstr>Die praktische – experimentelle - Lösung</vt:lpstr>
      <vt:lpstr>Aufgaben-Struktur</vt:lpstr>
      <vt:lpstr>Aufgaben-Struktur</vt:lpstr>
      <vt:lpstr>Aufgaben-Struktur</vt:lpstr>
      <vt:lpstr>Aufgaben-Struktur</vt:lpstr>
      <vt:lpstr>Aufgaben mit gestuften Hilfen als selbstdifferenzierendes Format</vt:lpstr>
      <vt:lpstr>Veränderung des Anspruchsniveaus durch Variation des im Aufgabenstamm</vt:lpstr>
      <vt:lpstr>Auflösen des gleichen Anspruchsniveaus durch Variation des Aufgabenstamms </vt:lpstr>
      <vt:lpstr>Auflösen des gleichen Anspruchsniveaus durch Variation des Aufgabenstamms </vt:lpstr>
      <vt:lpstr>Reaktionen in der Petrischale</vt:lpstr>
      <vt:lpstr>PowerPoint-Präsentation</vt:lpstr>
      <vt:lpstr>PowerPoint-Präsentation</vt:lpstr>
      <vt:lpstr>(anspruchsvolle) Aufgaben für die  kognitive Aktivierung  der Schülerinnen und Schüler </vt:lpstr>
      <vt:lpstr>Aufgaben unterstützen … … die Trennung von Lern- und Leistungssituationen</vt:lpstr>
      <vt:lpstr>Was macht gute Aufgaben aus? </vt:lpstr>
      <vt:lpstr>Zum näheren Kennenlernen</vt:lpstr>
      <vt:lpstr>Aufgaben mit gestuften Hilfen</vt:lpstr>
      <vt:lpstr>Gestufte Hilfen</vt:lpstr>
      <vt:lpstr>Inhaltliche Hilfen</vt:lpstr>
      <vt:lpstr>Lernstrategische Hilfen</vt:lpstr>
      <vt:lpstr>Papier oder Download?</vt:lpstr>
      <vt:lpstr>Was eine Aufgabe mit gestuften Hilfen leisten kann, was sich dafür eignet</vt:lpstr>
      <vt:lpstr>Die Konstruktion der Hilfen</vt:lpstr>
      <vt:lpstr>Systematik inhaltlicher und lernstrategischer Lernhilfen</vt:lpstr>
      <vt:lpstr>PowerPoint-Präsentation</vt:lpstr>
      <vt:lpstr>PowerPoint-Präsentation</vt:lpstr>
      <vt:lpstr>PowerPoint-Präsentation</vt:lpstr>
      <vt:lpstr>PowerPoint-Präsentation</vt:lpstr>
      <vt:lpstr>Ressourcen </vt:lpstr>
      <vt:lpstr>Themen zu denen es  Aufgaben mit Hilfen gibt</vt:lpstr>
      <vt:lpstr>Themen zu denen es  Aufgaben mit Hilfen gibt</vt:lpstr>
      <vt:lpstr>Zur Gruppenarbeit:  </vt:lpstr>
      <vt:lpstr>PowerPoint-Präsentation</vt:lpstr>
      <vt:lpstr>Hilfen via Tablet oder Smartphone </vt:lpstr>
      <vt:lpstr>Das digitale Format Hilfen via Tablet oder Smartphone </vt:lpstr>
      <vt:lpstr>7 Schritte zur eigenen Aufgabe</vt:lpstr>
      <vt:lpstr>Was wir zur Verfügung stellen  </vt:lpstr>
      <vt:lpstr>Erfahrungen bei Entwicklung und Erprobung von „Aufgaben mit gestuften Hilfen“</vt:lpstr>
      <vt:lpstr>Empirische Befunde zu „Aufgaben mit gestuften Hilfen“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Binnendifferenzierung im naturwissenschaftlichen Unterricht:  Methodenwerkzeuge und spielerische Ansätze</dc:title>
  <dc:creator>lutz</dc:creator>
  <cp:lastModifiedBy>LS</cp:lastModifiedBy>
  <cp:revision>98</cp:revision>
  <cp:lastPrinted>2003-01-21T20:18:27Z</cp:lastPrinted>
  <dcterms:created xsi:type="dcterms:W3CDTF">2001-10-21T10:59:44Z</dcterms:created>
  <dcterms:modified xsi:type="dcterms:W3CDTF">2015-03-26T10:58:25Z</dcterms:modified>
</cp:coreProperties>
</file>